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9" r:id="rId1"/>
  </p:sldMasterIdLst>
  <p:sldIdLst>
    <p:sldId id="256" r:id="rId2"/>
    <p:sldId id="309" r:id="rId3"/>
    <p:sldId id="310" r:id="rId4"/>
    <p:sldId id="311" r:id="rId5"/>
    <p:sldId id="312" r:id="rId6"/>
    <p:sldId id="313" r:id="rId7"/>
    <p:sldId id="314" r:id="rId8"/>
    <p:sldId id="257" r:id="rId9"/>
    <p:sldId id="259" r:id="rId10"/>
    <p:sldId id="286" r:id="rId11"/>
    <p:sldId id="273" r:id="rId12"/>
    <p:sldId id="262" r:id="rId13"/>
    <p:sldId id="290" r:id="rId14"/>
    <p:sldId id="289" r:id="rId15"/>
    <p:sldId id="291" r:id="rId16"/>
    <p:sldId id="292" r:id="rId17"/>
    <p:sldId id="293" r:id="rId18"/>
    <p:sldId id="294" r:id="rId19"/>
    <p:sldId id="295" r:id="rId20"/>
    <p:sldId id="296" r:id="rId21"/>
    <p:sldId id="298" r:id="rId22"/>
    <p:sldId id="297" r:id="rId23"/>
    <p:sldId id="299" r:id="rId24"/>
    <p:sldId id="300" r:id="rId25"/>
    <p:sldId id="301" r:id="rId26"/>
    <p:sldId id="302" r:id="rId27"/>
    <p:sldId id="274" r:id="rId28"/>
    <p:sldId id="303" r:id="rId29"/>
    <p:sldId id="304" r:id="rId30"/>
    <p:sldId id="305" r:id="rId31"/>
    <p:sldId id="315" r:id="rId32"/>
    <p:sldId id="306" r:id="rId33"/>
    <p:sldId id="307" r:id="rId34"/>
    <p:sldId id="308" r:id="rId35"/>
    <p:sldId id="31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ian" initials="D" lastIdx="1" clrIdx="0">
    <p:extLst>
      <p:ext uri="{19B8F6BF-5375-455C-9EA6-DF929625EA0E}">
        <p15:presenceInfo xmlns:p15="http://schemas.microsoft.com/office/powerpoint/2012/main" userId="S::HooksD@cookman.edu::c5435c01-3b59-4d4b-9312-cbc3684942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FFFF"/>
    <a:srgbClr val="FFAB20"/>
    <a:srgbClr val="000000"/>
    <a:srgbClr val="CC6600"/>
    <a:srgbClr val="FFCC00"/>
    <a:srgbClr val="663300"/>
    <a:srgbClr val="339966"/>
    <a:srgbClr val="66669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4" d="100"/>
          <a:sy n="104" d="100"/>
        </p:scale>
        <p:origin x="120"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2F1E5-E892-4A58-848E-0C6806ED9042}" type="doc">
      <dgm:prSet loTypeId="urn:microsoft.com/office/officeart/2005/8/layout/cycle8" loCatId="cycle" qsTypeId="urn:microsoft.com/office/officeart/2005/8/quickstyle/3d3" qsCatId="3D" csTypeId="urn:microsoft.com/office/officeart/2005/8/colors/accent2_1" csCatId="accent2" phldr="1"/>
      <dgm:spPr/>
    </dgm:pt>
    <dgm:pt modelId="{27C01688-9912-4817-87E6-383C74E6D012}">
      <dgm:prSet phldrT="[Text]" custT="1"/>
      <dgm:spPr/>
      <dgm:t>
        <a:bodyPr/>
        <a:lstStyle/>
        <a:p>
          <a:pPr algn="l"/>
          <a:r>
            <a:rPr lang="en-US" sz="1600" b="0" dirty="0">
              <a:effectLst/>
              <a:latin typeface="Calibri" panose="020F0502020204030204" pitchFamily="34" charset="0"/>
            </a:rPr>
            <a:t>Analyze data and recommend  improvements</a:t>
          </a:r>
        </a:p>
        <a:p>
          <a:pPr algn="l"/>
          <a:r>
            <a:rPr lang="en-US" sz="1600" b="0" dirty="0">
              <a:effectLst/>
              <a:latin typeface="Calibri" panose="020F0502020204030204" pitchFamily="34" charset="0"/>
            </a:rPr>
            <a:t>Review / revise Annual Plans</a:t>
          </a:r>
        </a:p>
      </dgm:t>
    </dgm:pt>
    <dgm:pt modelId="{CC8D17C5-EBC4-4A08-BB4E-14C79647E32C}" type="parTrans" cxnId="{D4E7BE71-DBE7-495D-A680-AB57CDACF5BD}">
      <dgm:prSet/>
      <dgm:spPr/>
      <dgm:t>
        <a:bodyPr/>
        <a:lstStyle/>
        <a:p>
          <a:endParaRPr lang="en-US"/>
        </a:p>
      </dgm:t>
    </dgm:pt>
    <dgm:pt modelId="{74D8D64B-87C3-41AA-9A44-DE2D68CF34A4}" type="sibTrans" cxnId="{D4E7BE71-DBE7-495D-A680-AB57CDACF5BD}">
      <dgm:prSet/>
      <dgm:spPr/>
      <dgm:t>
        <a:bodyPr/>
        <a:lstStyle/>
        <a:p>
          <a:endParaRPr lang="en-US"/>
        </a:p>
      </dgm:t>
    </dgm:pt>
    <dgm:pt modelId="{6332096C-974B-4320-BD3E-942FB00ABC6A}">
      <dgm:prSet phldrT="[Text]" custT="1"/>
      <dgm:spPr/>
      <dgm:t>
        <a:bodyPr/>
        <a:lstStyle/>
        <a:p>
          <a:r>
            <a:rPr lang="en-US" sz="1600" b="0" dirty="0">
              <a:effectLst/>
              <a:latin typeface="Calibri" panose="020F0502020204030204" pitchFamily="34" charset="0"/>
            </a:rPr>
            <a:t>VP, Deans, Department Chairs and Directors submit Annual Report for the upcoming academic year.</a:t>
          </a:r>
        </a:p>
      </dgm:t>
    </dgm:pt>
    <dgm:pt modelId="{2F3E05B3-1389-4925-9F44-12BFD2F8D615}" type="parTrans" cxnId="{59618802-CCC4-4756-88E3-931ABA3F02CD}">
      <dgm:prSet/>
      <dgm:spPr/>
      <dgm:t>
        <a:bodyPr/>
        <a:lstStyle/>
        <a:p>
          <a:endParaRPr lang="en-US"/>
        </a:p>
      </dgm:t>
    </dgm:pt>
    <dgm:pt modelId="{3C12E99C-9141-4C89-B45B-E838F87745B0}" type="sibTrans" cxnId="{59618802-CCC4-4756-88E3-931ABA3F02CD}">
      <dgm:prSet/>
      <dgm:spPr/>
      <dgm:t>
        <a:bodyPr/>
        <a:lstStyle/>
        <a:p>
          <a:endParaRPr lang="en-US"/>
        </a:p>
      </dgm:t>
    </dgm:pt>
    <dgm:pt modelId="{4A8BD0D4-52E4-4BC3-8F8E-8EFE4D56B2E5}">
      <dgm:prSet phldrT="[Text]" custT="1"/>
      <dgm:spPr/>
      <dgm:t>
        <a:bodyPr/>
        <a:lstStyle/>
        <a:p>
          <a:pPr algn="r"/>
          <a:r>
            <a:rPr lang="en-US" sz="1600" b="0" dirty="0">
              <a:effectLst/>
              <a:latin typeface="Calibri" panose="020F0502020204030204" pitchFamily="34" charset="0"/>
            </a:rPr>
            <a:t>Collect, aggregate, disaggregate, and share data</a:t>
          </a:r>
        </a:p>
      </dgm:t>
    </dgm:pt>
    <dgm:pt modelId="{AE030F86-77C4-4216-99B3-EE10E4C997ED}" type="parTrans" cxnId="{83F25592-89DB-4A8F-A404-8A70AD034AFA}">
      <dgm:prSet/>
      <dgm:spPr/>
      <dgm:t>
        <a:bodyPr/>
        <a:lstStyle/>
        <a:p>
          <a:endParaRPr lang="en-US"/>
        </a:p>
      </dgm:t>
    </dgm:pt>
    <dgm:pt modelId="{1F6B81BE-EA6D-4830-A441-B0A6B5577FA7}" type="sibTrans" cxnId="{83F25592-89DB-4A8F-A404-8A70AD034AFA}">
      <dgm:prSet/>
      <dgm:spPr/>
      <dgm:t>
        <a:bodyPr/>
        <a:lstStyle/>
        <a:p>
          <a:endParaRPr lang="en-US"/>
        </a:p>
      </dgm:t>
    </dgm:pt>
    <dgm:pt modelId="{308F5880-D700-4607-ADED-9B85BE6647CB}" type="pres">
      <dgm:prSet presAssocID="{2462F1E5-E892-4A58-848E-0C6806ED9042}" presName="compositeShape" presStyleCnt="0">
        <dgm:presLayoutVars>
          <dgm:chMax val="7"/>
          <dgm:dir/>
          <dgm:resizeHandles val="exact"/>
        </dgm:presLayoutVars>
      </dgm:prSet>
      <dgm:spPr/>
    </dgm:pt>
    <dgm:pt modelId="{67944E52-96DA-4353-ADE9-92A55B30B7E4}" type="pres">
      <dgm:prSet presAssocID="{2462F1E5-E892-4A58-848E-0C6806ED9042}" presName="wedge1" presStyleLbl="node1" presStyleIdx="0" presStyleCnt="3" custScaleX="105810" custLinFactNeighborX="-366" custLinFactNeighborY="0"/>
      <dgm:spPr/>
    </dgm:pt>
    <dgm:pt modelId="{D475F86A-D5B6-449D-B9A3-0154F9FE7289}" type="pres">
      <dgm:prSet presAssocID="{2462F1E5-E892-4A58-848E-0C6806ED9042}" presName="dummy1a" presStyleCnt="0"/>
      <dgm:spPr/>
    </dgm:pt>
    <dgm:pt modelId="{4BE277A8-1D20-4045-9CC3-DACA03A4B823}" type="pres">
      <dgm:prSet presAssocID="{2462F1E5-E892-4A58-848E-0C6806ED9042}" presName="dummy1b" presStyleCnt="0"/>
      <dgm:spPr/>
    </dgm:pt>
    <dgm:pt modelId="{2363DEDD-4314-4FA3-97AD-89E9A785B975}" type="pres">
      <dgm:prSet presAssocID="{2462F1E5-E892-4A58-848E-0C6806ED9042}" presName="wedge1Tx" presStyleLbl="node1" presStyleIdx="0" presStyleCnt="3">
        <dgm:presLayoutVars>
          <dgm:chMax val="0"/>
          <dgm:chPref val="0"/>
          <dgm:bulletEnabled val="1"/>
        </dgm:presLayoutVars>
      </dgm:prSet>
      <dgm:spPr/>
    </dgm:pt>
    <dgm:pt modelId="{C1780AC8-6E72-4226-8536-CBF61B5DE939}" type="pres">
      <dgm:prSet presAssocID="{2462F1E5-E892-4A58-848E-0C6806ED9042}" presName="wedge2" presStyleLbl="node1" presStyleIdx="1" presStyleCnt="3"/>
      <dgm:spPr/>
    </dgm:pt>
    <dgm:pt modelId="{B3334DD8-CBBC-4524-B749-E5774D384F29}" type="pres">
      <dgm:prSet presAssocID="{2462F1E5-E892-4A58-848E-0C6806ED9042}" presName="dummy2a" presStyleCnt="0"/>
      <dgm:spPr/>
    </dgm:pt>
    <dgm:pt modelId="{C30D4262-3ED2-43A3-8F64-F67313CF1072}" type="pres">
      <dgm:prSet presAssocID="{2462F1E5-E892-4A58-848E-0C6806ED9042}" presName="dummy2b" presStyleCnt="0"/>
      <dgm:spPr/>
    </dgm:pt>
    <dgm:pt modelId="{3D58D930-27FC-46D9-B07B-D4E62866DC92}" type="pres">
      <dgm:prSet presAssocID="{2462F1E5-E892-4A58-848E-0C6806ED9042}" presName="wedge2Tx" presStyleLbl="node1" presStyleIdx="1" presStyleCnt="3">
        <dgm:presLayoutVars>
          <dgm:chMax val="0"/>
          <dgm:chPref val="0"/>
          <dgm:bulletEnabled val="1"/>
        </dgm:presLayoutVars>
      </dgm:prSet>
      <dgm:spPr/>
    </dgm:pt>
    <dgm:pt modelId="{94D91479-1027-4AEF-AF1B-E13E2DDA60E9}" type="pres">
      <dgm:prSet presAssocID="{2462F1E5-E892-4A58-848E-0C6806ED9042}" presName="wedge3" presStyleLbl="node1" presStyleIdx="2" presStyleCnt="3" custScaleX="105165" custLinFactNeighborX="-462"/>
      <dgm:spPr/>
    </dgm:pt>
    <dgm:pt modelId="{FBA389C8-3110-4A67-B03E-CED043B7A94D}" type="pres">
      <dgm:prSet presAssocID="{2462F1E5-E892-4A58-848E-0C6806ED9042}" presName="dummy3a" presStyleCnt="0"/>
      <dgm:spPr/>
    </dgm:pt>
    <dgm:pt modelId="{2C407C3C-AD9D-4185-B5E3-8C4DBF2EA77D}" type="pres">
      <dgm:prSet presAssocID="{2462F1E5-E892-4A58-848E-0C6806ED9042}" presName="dummy3b" presStyleCnt="0"/>
      <dgm:spPr/>
    </dgm:pt>
    <dgm:pt modelId="{937C001D-3E80-4B1D-B465-573D84D107FB}" type="pres">
      <dgm:prSet presAssocID="{2462F1E5-E892-4A58-848E-0C6806ED9042}" presName="wedge3Tx" presStyleLbl="node1" presStyleIdx="2" presStyleCnt="3">
        <dgm:presLayoutVars>
          <dgm:chMax val="0"/>
          <dgm:chPref val="0"/>
          <dgm:bulletEnabled val="1"/>
        </dgm:presLayoutVars>
      </dgm:prSet>
      <dgm:spPr/>
    </dgm:pt>
    <dgm:pt modelId="{7BC73CB3-4D3B-42AD-B602-75CC5B2C06EB}" type="pres">
      <dgm:prSet presAssocID="{74D8D64B-87C3-41AA-9A44-DE2D68CF34A4}" presName="arrowWedge1" presStyleLbl="fgSibTrans2D1" presStyleIdx="0" presStyleCnt="3" custLinFactNeighborX="325"/>
      <dgm:spPr/>
    </dgm:pt>
    <dgm:pt modelId="{3C43A5D0-50C5-4BF8-BEA5-E4C53679CB2E}" type="pres">
      <dgm:prSet presAssocID="{3C12E99C-9141-4C89-B45B-E838F87745B0}" presName="arrowWedge2" presStyleLbl="fgSibTrans2D1" presStyleIdx="1" presStyleCnt="3"/>
      <dgm:spPr/>
    </dgm:pt>
    <dgm:pt modelId="{38940ED1-1FBE-4AD8-9EAB-10E18225C4C3}" type="pres">
      <dgm:prSet presAssocID="{1F6B81BE-EA6D-4830-A441-B0A6B5577FA7}" presName="arrowWedge3" presStyleLbl="fgSibTrans2D1" presStyleIdx="2" presStyleCnt="3"/>
      <dgm:spPr/>
    </dgm:pt>
  </dgm:ptLst>
  <dgm:cxnLst>
    <dgm:cxn modelId="{59618802-CCC4-4756-88E3-931ABA3F02CD}" srcId="{2462F1E5-E892-4A58-848E-0C6806ED9042}" destId="{6332096C-974B-4320-BD3E-942FB00ABC6A}" srcOrd="1" destOrd="0" parTransId="{2F3E05B3-1389-4925-9F44-12BFD2F8D615}" sibTransId="{3C12E99C-9141-4C89-B45B-E838F87745B0}"/>
    <dgm:cxn modelId="{F05D1E5B-E201-43DD-8CD9-2BA0F75944D6}" type="presOf" srcId="{2462F1E5-E892-4A58-848E-0C6806ED9042}" destId="{308F5880-D700-4607-ADED-9B85BE6647CB}" srcOrd="0" destOrd="0" presId="urn:microsoft.com/office/officeart/2005/8/layout/cycle8"/>
    <dgm:cxn modelId="{48D7C25E-7408-4776-966E-11E46566D13F}" type="presOf" srcId="{27C01688-9912-4817-87E6-383C74E6D012}" destId="{2363DEDD-4314-4FA3-97AD-89E9A785B975}" srcOrd="1" destOrd="0" presId="urn:microsoft.com/office/officeart/2005/8/layout/cycle8"/>
    <dgm:cxn modelId="{D4E7BE71-DBE7-495D-A680-AB57CDACF5BD}" srcId="{2462F1E5-E892-4A58-848E-0C6806ED9042}" destId="{27C01688-9912-4817-87E6-383C74E6D012}" srcOrd="0" destOrd="0" parTransId="{CC8D17C5-EBC4-4A08-BB4E-14C79647E32C}" sibTransId="{74D8D64B-87C3-41AA-9A44-DE2D68CF34A4}"/>
    <dgm:cxn modelId="{83F25592-89DB-4A8F-A404-8A70AD034AFA}" srcId="{2462F1E5-E892-4A58-848E-0C6806ED9042}" destId="{4A8BD0D4-52E4-4BC3-8F8E-8EFE4D56B2E5}" srcOrd="2" destOrd="0" parTransId="{AE030F86-77C4-4216-99B3-EE10E4C997ED}" sibTransId="{1F6B81BE-EA6D-4830-A441-B0A6B5577FA7}"/>
    <dgm:cxn modelId="{A923E8A7-4C10-41CC-9239-B9FBB26BBE20}" type="presOf" srcId="{4A8BD0D4-52E4-4BC3-8F8E-8EFE4D56B2E5}" destId="{937C001D-3E80-4B1D-B465-573D84D107FB}" srcOrd="1" destOrd="0" presId="urn:microsoft.com/office/officeart/2005/8/layout/cycle8"/>
    <dgm:cxn modelId="{1AE36EA8-0C1C-4D61-8E9F-EB35D17805CC}" type="presOf" srcId="{6332096C-974B-4320-BD3E-942FB00ABC6A}" destId="{C1780AC8-6E72-4226-8536-CBF61B5DE939}" srcOrd="0" destOrd="0" presId="urn:microsoft.com/office/officeart/2005/8/layout/cycle8"/>
    <dgm:cxn modelId="{15CDCEBD-8E4B-4CF5-B94B-779A40303981}" type="presOf" srcId="{4A8BD0D4-52E4-4BC3-8F8E-8EFE4D56B2E5}" destId="{94D91479-1027-4AEF-AF1B-E13E2DDA60E9}" srcOrd="0" destOrd="0" presId="urn:microsoft.com/office/officeart/2005/8/layout/cycle8"/>
    <dgm:cxn modelId="{B26A99D4-E9DA-4B00-8B71-1FB7F0D9ADA8}" type="presOf" srcId="{6332096C-974B-4320-BD3E-942FB00ABC6A}" destId="{3D58D930-27FC-46D9-B07B-D4E62866DC92}" srcOrd="1" destOrd="0" presId="urn:microsoft.com/office/officeart/2005/8/layout/cycle8"/>
    <dgm:cxn modelId="{5A4FC1EB-81FC-41BC-B8B1-5350FFEDE78F}" type="presOf" srcId="{27C01688-9912-4817-87E6-383C74E6D012}" destId="{67944E52-96DA-4353-ADE9-92A55B30B7E4}" srcOrd="0" destOrd="0" presId="urn:microsoft.com/office/officeart/2005/8/layout/cycle8"/>
    <dgm:cxn modelId="{7D3930CB-7769-4555-91C8-C361E6F6BBE9}" type="presParOf" srcId="{308F5880-D700-4607-ADED-9B85BE6647CB}" destId="{67944E52-96DA-4353-ADE9-92A55B30B7E4}" srcOrd="0" destOrd="0" presId="urn:microsoft.com/office/officeart/2005/8/layout/cycle8"/>
    <dgm:cxn modelId="{924BB706-15E3-4279-AC70-B55A23F0AEC3}" type="presParOf" srcId="{308F5880-D700-4607-ADED-9B85BE6647CB}" destId="{D475F86A-D5B6-449D-B9A3-0154F9FE7289}" srcOrd="1" destOrd="0" presId="urn:microsoft.com/office/officeart/2005/8/layout/cycle8"/>
    <dgm:cxn modelId="{28A77E8E-BEBB-4A08-B3DD-824EEFA351D4}" type="presParOf" srcId="{308F5880-D700-4607-ADED-9B85BE6647CB}" destId="{4BE277A8-1D20-4045-9CC3-DACA03A4B823}" srcOrd="2" destOrd="0" presId="urn:microsoft.com/office/officeart/2005/8/layout/cycle8"/>
    <dgm:cxn modelId="{36409C7C-8FB0-4948-A244-BA658F4EE368}" type="presParOf" srcId="{308F5880-D700-4607-ADED-9B85BE6647CB}" destId="{2363DEDD-4314-4FA3-97AD-89E9A785B975}" srcOrd="3" destOrd="0" presId="urn:microsoft.com/office/officeart/2005/8/layout/cycle8"/>
    <dgm:cxn modelId="{D1D02A55-D648-4CBC-A906-0908D6039F73}" type="presParOf" srcId="{308F5880-D700-4607-ADED-9B85BE6647CB}" destId="{C1780AC8-6E72-4226-8536-CBF61B5DE939}" srcOrd="4" destOrd="0" presId="urn:microsoft.com/office/officeart/2005/8/layout/cycle8"/>
    <dgm:cxn modelId="{2BC5EAA9-7854-4D7A-BCCE-2EF1271AF0BC}" type="presParOf" srcId="{308F5880-D700-4607-ADED-9B85BE6647CB}" destId="{B3334DD8-CBBC-4524-B749-E5774D384F29}" srcOrd="5" destOrd="0" presId="urn:microsoft.com/office/officeart/2005/8/layout/cycle8"/>
    <dgm:cxn modelId="{6E930BA4-FB66-465A-BFFA-9C375E13A1AB}" type="presParOf" srcId="{308F5880-D700-4607-ADED-9B85BE6647CB}" destId="{C30D4262-3ED2-43A3-8F64-F67313CF1072}" srcOrd="6" destOrd="0" presId="urn:microsoft.com/office/officeart/2005/8/layout/cycle8"/>
    <dgm:cxn modelId="{193E5204-04EB-495C-9EA7-79128A518722}" type="presParOf" srcId="{308F5880-D700-4607-ADED-9B85BE6647CB}" destId="{3D58D930-27FC-46D9-B07B-D4E62866DC92}" srcOrd="7" destOrd="0" presId="urn:microsoft.com/office/officeart/2005/8/layout/cycle8"/>
    <dgm:cxn modelId="{06AE0A1B-8143-4ED4-932B-A98E1194A6D1}" type="presParOf" srcId="{308F5880-D700-4607-ADED-9B85BE6647CB}" destId="{94D91479-1027-4AEF-AF1B-E13E2DDA60E9}" srcOrd="8" destOrd="0" presId="urn:microsoft.com/office/officeart/2005/8/layout/cycle8"/>
    <dgm:cxn modelId="{29B8212D-36E5-4357-845B-9359C9076A91}" type="presParOf" srcId="{308F5880-D700-4607-ADED-9B85BE6647CB}" destId="{FBA389C8-3110-4A67-B03E-CED043B7A94D}" srcOrd="9" destOrd="0" presId="urn:microsoft.com/office/officeart/2005/8/layout/cycle8"/>
    <dgm:cxn modelId="{B31F1688-BC5E-4CFA-BE56-C854620B5980}" type="presParOf" srcId="{308F5880-D700-4607-ADED-9B85BE6647CB}" destId="{2C407C3C-AD9D-4185-B5E3-8C4DBF2EA77D}" srcOrd="10" destOrd="0" presId="urn:microsoft.com/office/officeart/2005/8/layout/cycle8"/>
    <dgm:cxn modelId="{0A00D552-4294-4F28-8D44-95D7EE14854E}" type="presParOf" srcId="{308F5880-D700-4607-ADED-9B85BE6647CB}" destId="{937C001D-3E80-4B1D-B465-573D84D107FB}" srcOrd="11" destOrd="0" presId="urn:microsoft.com/office/officeart/2005/8/layout/cycle8"/>
    <dgm:cxn modelId="{7B1595C9-8EB0-4FF2-9E7E-55DC33A87C89}" type="presParOf" srcId="{308F5880-D700-4607-ADED-9B85BE6647CB}" destId="{7BC73CB3-4D3B-42AD-B602-75CC5B2C06EB}" srcOrd="12" destOrd="0" presId="urn:microsoft.com/office/officeart/2005/8/layout/cycle8"/>
    <dgm:cxn modelId="{D6825522-4FA6-4DB2-A24C-28B6F23EEE22}" type="presParOf" srcId="{308F5880-D700-4607-ADED-9B85BE6647CB}" destId="{3C43A5D0-50C5-4BF8-BEA5-E4C53679CB2E}" srcOrd="13" destOrd="0" presId="urn:microsoft.com/office/officeart/2005/8/layout/cycle8"/>
    <dgm:cxn modelId="{76687DFF-120E-4E5F-8B43-B8B95B161B3A}" type="presParOf" srcId="{308F5880-D700-4607-ADED-9B85BE6647CB}" destId="{38940ED1-1FBE-4AD8-9EAB-10E18225C4C3}"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44E52-96DA-4353-ADE9-92A55B30B7E4}">
      <dsp:nvSpPr>
        <dsp:cNvPr id="0" name=""/>
        <dsp:cNvSpPr/>
      </dsp:nvSpPr>
      <dsp:spPr>
        <a:xfrm>
          <a:off x="1517786" y="293096"/>
          <a:ext cx="4007776" cy="3787710"/>
        </a:xfrm>
        <a:prstGeom prst="pie">
          <a:avLst>
            <a:gd name="adj1" fmla="val 16200000"/>
            <a:gd name="adj2" fmla="val 180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sz="1600" b="0" kern="1200" dirty="0">
              <a:effectLst/>
              <a:latin typeface="Calibri" panose="020F0502020204030204" pitchFamily="34" charset="0"/>
            </a:rPr>
            <a:t>Analyze data and recommend  improvements</a:t>
          </a:r>
        </a:p>
        <a:p>
          <a:pPr marL="0" lvl="0" indent="0" algn="l" defTabSz="711200">
            <a:lnSpc>
              <a:spcPct val="90000"/>
            </a:lnSpc>
            <a:spcBef>
              <a:spcPct val="0"/>
            </a:spcBef>
            <a:spcAft>
              <a:spcPct val="35000"/>
            </a:spcAft>
            <a:buNone/>
          </a:pPr>
          <a:r>
            <a:rPr lang="en-US" sz="1600" b="0" kern="1200" dirty="0">
              <a:effectLst/>
              <a:latin typeface="Calibri" panose="020F0502020204030204" pitchFamily="34" charset="0"/>
            </a:rPr>
            <a:t>Review / revise Annual Plans</a:t>
          </a:r>
        </a:p>
      </dsp:txBody>
      <dsp:txXfrm>
        <a:off x="3629980" y="1095730"/>
        <a:ext cx="1431348" cy="1127294"/>
      </dsp:txXfrm>
    </dsp:sp>
    <dsp:sp modelId="{C1780AC8-6E72-4226-8536-CBF61B5DE939}">
      <dsp:nvSpPr>
        <dsp:cNvPr id="0" name=""/>
        <dsp:cNvSpPr/>
      </dsp:nvSpPr>
      <dsp:spPr>
        <a:xfrm>
          <a:off x="1563674" y="428372"/>
          <a:ext cx="3787710" cy="3787710"/>
        </a:xfrm>
        <a:prstGeom prst="pie">
          <a:avLst>
            <a:gd name="adj1" fmla="val 1800000"/>
            <a:gd name="adj2" fmla="val 900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effectLst/>
              <a:latin typeface="Calibri" panose="020F0502020204030204" pitchFamily="34" charset="0"/>
            </a:rPr>
            <a:t>VP, Deans, Department Chairs and Directors submit Annual Report for the upcoming academic year.</a:t>
          </a:r>
        </a:p>
      </dsp:txBody>
      <dsp:txXfrm>
        <a:off x="2465509" y="2885874"/>
        <a:ext cx="2029130" cy="992019"/>
      </dsp:txXfrm>
    </dsp:sp>
    <dsp:sp modelId="{94D91479-1027-4AEF-AF1B-E13E2DDA60E9}">
      <dsp:nvSpPr>
        <dsp:cNvPr id="0" name=""/>
        <dsp:cNvSpPr/>
      </dsp:nvSpPr>
      <dsp:spPr>
        <a:xfrm>
          <a:off x="1370348" y="293096"/>
          <a:ext cx="3983345" cy="3787710"/>
        </a:xfrm>
        <a:prstGeom prst="pie">
          <a:avLst>
            <a:gd name="adj1" fmla="val 9000000"/>
            <a:gd name="adj2" fmla="val 1620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r" defTabSz="711200">
            <a:lnSpc>
              <a:spcPct val="90000"/>
            </a:lnSpc>
            <a:spcBef>
              <a:spcPct val="0"/>
            </a:spcBef>
            <a:spcAft>
              <a:spcPct val="35000"/>
            </a:spcAft>
            <a:buNone/>
          </a:pPr>
          <a:r>
            <a:rPr lang="en-US" sz="1600" b="0" kern="1200" dirty="0">
              <a:effectLst/>
              <a:latin typeface="Calibri" panose="020F0502020204030204" pitchFamily="34" charset="0"/>
            </a:rPr>
            <a:t>Collect, aggregate, disaggregate, and share data</a:t>
          </a:r>
        </a:p>
      </dsp:txBody>
      <dsp:txXfrm>
        <a:off x="1831752" y="1095730"/>
        <a:ext cx="1422623" cy="1127294"/>
      </dsp:txXfrm>
    </dsp:sp>
    <dsp:sp modelId="{7BC73CB3-4D3B-42AD-B602-75CC5B2C06EB}">
      <dsp:nvSpPr>
        <dsp:cNvPr id="0" name=""/>
        <dsp:cNvSpPr/>
      </dsp:nvSpPr>
      <dsp:spPr>
        <a:xfrm>
          <a:off x="1406382" y="58619"/>
          <a:ext cx="4256664" cy="4256664"/>
        </a:xfrm>
        <a:prstGeom prst="circularArrow">
          <a:avLst>
            <a:gd name="adj1" fmla="val 5085"/>
            <a:gd name="adj2" fmla="val 327528"/>
            <a:gd name="adj3" fmla="val 1472472"/>
            <a:gd name="adj4" fmla="val 16199432"/>
            <a:gd name="adj5" fmla="val 5932"/>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C43A5D0-50C5-4BF8-BEA5-E4C53679CB2E}">
      <dsp:nvSpPr>
        <dsp:cNvPr id="0" name=""/>
        <dsp:cNvSpPr/>
      </dsp:nvSpPr>
      <dsp:spPr>
        <a:xfrm>
          <a:off x="1329196" y="193655"/>
          <a:ext cx="4256664" cy="4256664"/>
        </a:xfrm>
        <a:prstGeom prst="circularArrow">
          <a:avLst>
            <a:gd name="adj1" fmla="val 5085"/>
            <a:gd name="adj2" fmla="val 327528"/>
            <a:gd name="adj3" fmla="val 8671970"/>
            <a:gd name="adj4" fmla="val 1800502"/>
            <a:gd name="adj5" fmla="val 5932"/>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8940ED1-1FBE-4AD8-9EAB-10E18225C4C3}">
      <dsp:nvSpPr>
        <dsp:cNvPr id="0" name=""/>
        <dsp:cNvSpPr/>
      </dsp:nvSpPr>
      <dsp:spPr>
        <a:xfrm>
          <a:off x="1232398" y="58619"/>
          <a:ext cx="4256664" cy="4256664"/>
        </a:xfrm>
        <a:prstGeom prst="circularArrow">
          <a:avLst>
            <a:gd name="adj1" fmla="val 5085"/>
            <a:gd name="adj2" fmla="val 327528"/>
            <a:gd name="adj3" fmla="val 15873039"/>
            <a:gd name="adj4" fmla="val 9000000"/>
            <a:gd name="adj5" fmla="val 5932"/>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t>7/30/2024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4692010"/>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7/30/2024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510453"/>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t>7/30/2024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3811575"/>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t>7/30/2024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0781742"/>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t>7/30/2024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1419526"/>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t>7/30/2024</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1126496"/>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t>7/30/2024</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6652268"/>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7/30/2024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2074860"/>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7/30/2024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1199177"/>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7/30/2024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2894040"/>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t>7/30/2024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2907315"/>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7/30/2024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8202930"/>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7/30/2024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7583449"/>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7/30/2024</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4624174"/>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7/30/2024</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325576"/>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7/30/2024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961432"/>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7/30/2024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2493070"/>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66000"/>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t>7/30/2024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t>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8745470"/>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Lst>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187" y="302720"/>
            <a:ext cx="10828922" cy="3126280"/>
          </a:xfrm>
          <a:noFill/>
        </p:spPr>
        <p:txBody>
          <a:bodyPr>
            <a:noAutofit/>
          </a:bodyPr>
          <a:lstStyle/>
          <a:p>
            <a:pPr algn="ctr"/>
            <a:r>
              <a:rPr lang="en-US" sz="7200" b="1" dirty="0">
                <a:solidFill>
                  <a:srgbClr val="990000"/>
                </a:solidFill>
                <a:effectLst/>
                <a:latin typeface="Aharoni" panose="02010803020104030203" pitchFamily="2" charset="-79"/>
                <a:cs typeface="Aharoni" panose="02010803020104030203" pitchFamily="2" charset="-79"/>
              </a:rPr>
              <a:t>Understanding Institutional </a:t>
            </a:r>
            <a:br>
              <a:rPr lang="en-US" sz="7200" b="1" dirty="0">
                <a:solidFill>
                  <a:srgbClr val="990000"/>
                </a:solidFill>
                <a:effectLst/>
                <a:latin typeface="Aharoni" panose="02010803020104030203" pitchFamily="2" charset="-79"/>
                <a:cs typeface="Aharoni" panose="02010803020104030203" pitchFamily="2" charset="-79"/>
              </a:rPr>
            </a:br>
            <a:r>
              <a:rPr lang="en-US" sz="7200" b="1" dirty="0">
                <a:solidFill>
                  <a:srgbClr val="990000"/>
                </a:solidFill>
                <a:effectLst/>
                <a:latin typeface="Aharoni" panose="02010803020104030203" pitchFamily="2" charset="-79"/>
                <a:cs typeface="Aharoni" panose="02010803020104030203" pitchFamily="2" charset="-79"/>
              </a:rPr>
              <a:t>Effectiveness &amp; Assessment </a:t>
            </a:r>
            <a:br>
              <a:rPr lang="en-US" sz="7200" b="1" dirty="0">
                <a:solidFill>
                  <a:srgbClr val="990000"/>
                </a:solidFill>
                <a:effectLst/>
                <a:latin typeface="Aharoni" panose="02010803020104030203" pitchFamily="2" charset="-79"/>
                <a:cs typeface="Aharoni" panose="02010803020104030203" pitchFamily="2" charset="-79"/>
              </a:rPr>
            </a:br>
            <a:r>
              <a:rPr lang="en-US" sz="7200" b="1" dirty="0">
                <a:solidFill>
                  <a:srgbClr val="FFAB20"/>
                </a:solidFill>
                <a:effectLst/>
                <a:latin typeface="Aharoni" panose="02010803020104030203" pitchFamily="2" charset="-79"/>
                <a:cs typeface="Aharoni" panose="02010803020104030203" pitchFamily="2" charset="-79"/>
              </a:rPr>
              <a:t>@ B-CU</a:t>
            </a:r>
          </a:p>
        </p:txBody>
      </p:sp>
      <p:sp>
        <p:nvSpPr>
          <p:cNvPr id="3" name="Subtitle 2"/>
          <p:cNvSpPr>
            <a:spLocks noGrp="1"/>
          </p:cNvSpPr>
          <p:nvPr>
            <p:ph type="subTitle" idx="1"/>
          </p:nvPr>
        </p:nvSpPr>
        <p:spPr>
          <a:xfrm>
            <a:off x="6742545" y="4064000"/>
            <a:ext cx="5805417" cy="2794000"/>
          </a:xfrm>
        </p:spPr>
        <p:txBody>
          <a:bodyPr>
            <a:noAutofit/>
          </a:bodyPr>
          <a:lstStyle/>
          <a:p>
            <a:pPr algn="l">
              <a:spcBef>
                <a:spcPts val="800"/>
              </a:spcBef>
            </a:pPr>
            <a:r>
              <a:rPr lang="en-US" sz="2400" b="1" dirty="0">
                <a:solidFill>
                  <a:schemeClr val="bg1"/>
                </a:solidFill>
                <a:latin typeface="Calibri" panose="020F0502020204030204" pitchFamily="34" charset="0"/>
              </a:rPr>
              <a:t>Jennifer Dash </a:t>
            </a:r>
          </a:p>
          <a:p>
            <a:pPr algn="l">
              <a:spcBef>
                <a:spcPts val="800"/>
              </a:spcBef>
            </a:pPr>
            <a:r>
              <a:rPr lang="en-US" sz="2400" b="1" dirty="0">
                <a:solidFill>
                  <a:schemeClr val="bg1"/>
                </a:solidFill>
                <a:latin typeface="Calibri" panose="020F0502020204030204" pitchFamily="34" charset="0"/>
              </a:rPr>
              <a:t>Director of Institutional Assessment and Evaluation </a:t>
            </a:r>
          </a:p>
          <a:p>
            <a:pPr algn="l">
              <a:spcBef>
                <a:spcPts val="800"/>
              </a:spcBef>
            </a:pPr>
            <a:endParaRPr lang="en-US" sz="2400" b="1" dirty="0">
              <a:solidFill>
                <a:schemeClr val="bg1"/>
              </a:solidFill>
              <a:latin typeface="Calibri" panose="020F0502020204030204" pitchFamily="34" charset="0"/>
            </a:endParaRPr>
          </a:p>
          <a:p>
            <a:pPr algn="l">
              <a:spcBef>
                <a:spcPts val="800"/>
              </a:spcBef>
            </a:pPr>
            <a:r>
              <a:rPr lang="en-US" sz="2400" b="1" dirty="0">
                <a:solidFill>
                  <a:schemeClr val="bg1"/>
                </a:solidFill>
                <a:latin typeface="Calibri" panose="020F0502020204030204" pitchFamily="34" charset="0"/>
              </a:rPr>
              <a:t>Dorian Hooks </a:t>
            </a:r>
          </a:p>
          <a:p>
            <a:pPr algn="l">
              <a:spcBef>
                <a:spcPts val="800"/>
              </a:spcBef>
            </a:pPr>
            <a:r>
              <a:rPr lang="en-US" sz="2400" b="1" dirty="0">
                <a:solidFill>
                  <a:schemeClr val="bg1"/>
                </a:solidFill>
                <a:latin typeface="Calibri" panose="020F0502020204030204" pitchFamily="34" charset="0"/>
              </a:rPr>
              <a:t>Institutional Assessment Coordinator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57" y="3508263"/>
            <a:ext cx="1746572" cy="1746572"/>
          </a:xfrm>
          <a:prstGeom prst="rect">
            <a:avLst/>
          </a:prstGeom>
        </p:spPr>
      </p:pic>
      <p:sp>
        <p:nvSpPr>
          <p:cNvPr id="34" name="TextBox 33"/>
          <p:cNvSpPr txBox="1"/>
          <p:nvPr/>
        </p:nvSpPr>
        <p:spPr>
          <a:xfrm>
            <a:off x="1206062" y="5814390"/>
            <a:ext cx="4243394" cy="584775"/>
          </a:xfrm>
          <a:prstGeom prst="rect">
            <a:avLst/>
          </a:prstGeom>
          <a:noFill/>
        </p:spPr>
        <p:txBody>
          <a:bodyPr wrap="square" rtlCol="0">
            <a:spAutoFit/>
          </a:bodyPr>
          <a:lstStyle/>
          <a:p>
            <a:r>
              <a:rPr lang="en-US" sz="3200" b="1" dirty="0">
                <a:solidFill>
                  <a:schemeClr val="bg1"/>
                </a:solidFill>
                <a:effectLst/>
                <a:latin typeface="Aharoni" panose="02010803020104030203" pitchFamily="2" charset="-79"/>
                <a:cs typeface="Aharoni" panose="02010803020104030203" pitchFamily="2" charset="-79"/>
              </a:rPr>
              <a:t>Academic Programs</a:t>
            </a:r>
          </a:p>
        </p:txBody>
      </p:sp>
    </p:spTree>
    <p:extLst>
      <p:ext uri="{BB962C8B-B14F-4D97-AF65-F5344CB8AC3E}">
        <p14:creationId xmlns:p14="http://schemas.microsoft.com/office/powerpoint/2010/main" val="31259493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133222" y="1429564"/>
            <a:ext cx="5776547" cy="1570959"/>
          </a:xfrm>
        </p:spPr>
        <p:txBody>
          <a:bodyPr>
            <a:normAutofit/>
          </a:bodyPr>
          <a:lstStyle/>
          <a:p>
            <a:r>
              <a:rPr lang="en-US" sz="4400" b="1" dirty="0">
                <a:solidFill>
                  <a:srgbClr val="990000"/>
                </a:solidFill>
                <a:latin typeface="Aharoni" panose="02010803020104030203" pitchFamily="2" charset="-79"/>
                <a:cs typeface="Aharoni" panose="02010803020104030203" pitchFamily="2" charset="-79"/>
              </a:rPr>
              <a:t>Assessment</a:t>
            </a:r>
            <a:br>
              <a:rPr lang="en-US" sz="4400" b="1" dirty="0">
                <a:solidFill>
                  <a:srgbClr val="990000"/>
                </a:solidFill>
                <a:latin typeface="Aharoni" panose="02010803020104030203" pitchFamily="2" charset="-79"/>
                <a:cs typeface="Aharoni" panose="02010803020104030203" pitchFamily="2" charset="-79"/>
              </a:rPr>
            </a:br>
            <a:r>
              <a:rPr lang="en-US" sz="4400" b="1" dirty="0">
                <a:solidFill>
                  <a:srgbClr val="990000"/>
                </a:solidFill>
                <a:latin typeface="Aharoni" panose="02010803020104030203" pitchFamily="2" charset="-79"/>
                <a:cs typeface="Aharoni" panose="02010803020104030203" pitchFamily="2" charset="-79"/>
              </a:rPr>
              <a:t>Transparency</a:t>
            </a:r>
          </a:p>
        </p:txBody>
      </p:sp>
      <p:grpSp>
        <p:nvGrpSpPr>
          <p:cNvPr id="3" name="Group 2"/>
          <p:cNvGrpSpPr/>
          <p:nvPr/>
        </p:nvGrpSpPr>
        <p:grpSpPr>
          <a:xfrm>
            <a:off x="1932011" y="194131"/>
            <a:ext cx="6437549" cy="6463611"/>
            <a:chOff x="3238296" y="1222448"/>
            <a:chExt cx="5292569" cy="5313996"/>
          </a:xfrm>
        </p:grpSpPr>
        <p:sp>
          <p:nvSpPr>
            <p:cNvPr id="42" name="Right Arrow 41"/>
            <p:cNvSpPr/>
            <p:nvPr/>
          </p:nvSpPr>
          <p:spPr>
            <a:xfrm rot="14495944">
              <a:off x="3597204" y="5535747"/>
              <a:ext cx="844839" cy="237728"/>
            </a:xfrm>
            <a:prstGeom prst="rightArrow">
              <a:avLst/>
            </a:prstGeom>
            <a:solidFill>
              <a:srgbClr val="99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18013206">
              <a:off x="7367129" y="5499905"/>
              <a:ext cx="896310" cy="237728"/>
            </a:xfrm>
            <a:prstGeom prst="rightArrow">
              <a:avLst/>
            </a:prstGeom>
            <a:solidFill>
              <a:srgbClr val="FFAB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5025351" y="6295870"/>
              <a:ext cx="784900" cy="237728"/>
            </a:xfrm>
            <a:prstGeom prst="rightArrow">
              <a:avLst/>
            </a:prstGeom>
            <a:solidFill>
              <a:srgbClr val="99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10800000">
              <a:off x="5943826" y="6298716"/>
              <a:ext cx="810165" cy="237728"/>
            </a:xfrm>
            <a:prstGeom prst="rightArrow">
              <a:avLst/>
            </a:prstGeom>
            <a:solidFill>
              <a:srgbClr val="FFAB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7002648">
              <a:off x="7878263" y="4685982"/>
              <a:ext cx="796907" cy="237728"/>
            </a:xfrm>
            <a:prstGeom prst="rightArrow">
              <a:avLst/>
            </a:prstGeom>
            <a:solidFill>
              <a:srgbClr val="99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rot="14495944">
              <a:off x="7860909" y="2884562"/>
              <a:ext cx="800269" cy="237728"/>
            </a:xfrm>
            <a:prstGeom prst="rightArrow">
              <a:avLst/>
            </a:prstGeom>
            <a:solidFill>
              <a:srgbClr val="99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rot="3600000">
              <a:off x="7371823" y="2048499"/>
              <a:ext cx="892025" cy="237728"/>
            </a:xfrm>
            <a:prstGeom prst="rightArrow">
              <a:avLst/>
            </a:prstGeom>
            <a:solidFill>
              <a:srgbClr val="FFAB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0800000">
              <a:off x="5984188" y="1231756"/>
              <a:ext cx="779328" cy="237728"/>
            </a:xfrm>
            <a:prstGeom prst="rightArrow">
              <a:avLst/>
            </a:prstGeom>
            <a:solidFill>
              <a:srgbClr val="FFAB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17909949">
              <a:off x="3138635" y="2854422"/>
              <a:ext cx="804023" cy="237728"/>
            </a:xfrm>
            <a:prstGeom prst="rightArrow">
              <a:avLst/>
            </a:prstGeom>
            <a:solidFill>
              <a:srgbClr val="FFAB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3702580">
              <a:off x="3134246" y="4679155"/>
              <a:ext cx="815928" cy="237728"/>
            </a:xfrm>
            <a:prstGeom prst="rightArrow">
              <a:avLst/>
            </a:prstGeom>
            <a:solidFill>
              <a:srgbClr val="FFAB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5015838" y="1222448"/>
              <a:ext cx="813463" cy="237728"/>
            </a:xfrm>
            <a:prstGeom prst="rightArrow">
              <a:avLst/>
            </a:prstGeom>
            <a:solidFill>
              <a:srgbClr val="99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7135361">
              <a:off x="3553742" y="2023612"/>
              <a:ext cx="871686" cy="237728"/>
            </a:xfrm>
            <a:prstGeom prst="rightArrow">
              <a:avLst/>
            </a:prstGeom>
            <a:solidFill>
              <a:srgbClr val="99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p:cNvSpPr/>
            <p:nvPr/>
          </p:nvSpPr>
          <p:spPr>
            <a:xfrm rot="16200000">
              <a:off x="4017531" y="1424889"/>
              <a:ext cx="2018924" cy="1740451"/>
            </a:xfrm>
            <a:prstGeom prst="hexagon">
              <a:avLst/>
            </a:prstGeom>
            <a:solidFill>
              <a:srgbClr val="99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16200000">
              <a:off x="5757985" y="1424888"/>
              <a:ext cx="2018924" cy="1740451"/>
            </a:xfrm>
            <a:prstGeom prst="hexagon">
              <a:avLst/>
            </a:prstGeom>
            <a:solidFill>
              <a:srgbClr val="FFAB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16200000">
              <a:off x="6628211" y="3023159"/>
              <a:ext cx="2018924" cy="1740451"/>
            </a:xfrm>
            <a:prstGeom prst="hexagon">
              <a:avLst/>
            </a:prstGeom>
            <a:solidFill>
              <a:srgbClr val="99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p:cNvSpPr/>
            <p:nvPr/>
          </p:nvSpPr>
          <p:spPr>
            <a:xfrm rot="16200000">
              <a:off x="5757984" y="4596554"/>
              <a:ext cx="2018924" cy="1740451"/>
            </a:xfrm>
            <a:prstGeom prst="hexagon">
              <a:avLst/>
            </a:prstGeom>
            <a:solidFill>
              <a:srgbClr val="FFAB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rot="16200000">
              <a:off x="4017531" y="4596554"/>
              <a:ext cx="2018924" cy="1740451"/>
            </a:xfrm>
            <a:prstGeom prst="hexagon">
              <a:avLst/>
            </a:prstGeom>
            <a:solidFill>
              <a:srgbClr val="99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p:cNvSpPr/>
            <p:nvPr/>
          </p:nvSpPr>
          <p:spPr>
            <a:xfrm rot="16200000">
              <a:off x="3147304" y="3010721"/>
              <a:ext cx="2018924" cy="1740451"/>
            </a:xfrm>
            <a:prstGeom prst="hexagon">
              <a:avLst/>
            </a:prstGeom>
            <a:solidFill>
              <a:srgbClr val="FFAB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rot="16200000">
              <a:off x="4884487" y="3010720"/>
              <a:ext cx="2018924" cy="1740451"/>
            </a:xfrm>
            <a:prstGeom prst="hexagon">
              <a:avLst/>
            </a:prstGeom>
            <a:solidFill>
              <a:schemeClr val="tx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131833" y="1762283"/>
              <a:ext cx="1786387" cy="961535"/>
            </a:xfrm>
            <a:prstGeom prst="rect">
              <a:avLst/>
            </a:prstGeom>
            <a:noFill/>
          </p:spPr>
          <p:txBody>
            <a:bodyPr wrap="square" rtlCol="0">
              <a:spAutoFit/>
            </a:bodyPr>
            <a:lstStyle/>
            <a:p>
              <a:pPr algn="ctr"/>
              <a:r>
                <a:rPr lang="en-US" sz="1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Student</a:t>
              </a:r>
            </a:p>
            <a:p>
              <a:pPr algn="ctr"/>
              <a:r>
                <a:rPr lang="en-US" sz="1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Learning Outcome Statements</a:t>
              </a:r>
            </a:p>
            <a:p>
              <a:pPr algn="ctr"/>
              <a:endParaRPr lang="en-US" sz="1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marL="171450" indent="-171450" algn="ctr">
                <a:buFont typeface="Wingdings" panose="05000000000000000000" pitchFamily="2" charset="2"/>
                <a:buChar char="ü"/>
              </a:pPr>
              <a:r>
                <a:rPr lang="en-US" sz="1400" dirty="0">
                  <a:latin typeface="Calibri" panose="020F0502020204030204" pitchFamily="34" charset="0"/>
                  <a:cs typeface="Aharoni" panose="02010803020104030203" pitchFamily="2" charset="-79"/>
                </a:rPr>
                <a:t>Specific</a:t>
              </a:r>
              <a:endParaRPr lang="en-US" sz="1200" dirty="0">
                <a:latin typeface="Calibri" panose="020F0502020204030204" pitchFamily="34" charset="0"/>
                <a:cs typeface="Aharoni" panose="02010803020104030203" pitchFamily="2" charset="-79"/>
              </a:endParaRPr>
            </a:p>
          </p:txBody>
        </p:sp>
        <p:sp>
          <p:nvSpPr>
            <p:cNvPr id="18" name="TextBox 17"/>
            <p:cNvSpPr txBox="1"/>
            <p:nvPr/>
          </p:nvSpPr>
          <p:spPr>
            <a:xfrm>
              <a:off x="5870981" y="1740723"/>
              <a:ext cx="1786387" cy="961535"/>
            </a:xfrm>
            <a:prstGeom prst="rect">
              <a:avLst/>
            </a:prstGeom>
            <a:noFill/>
          </p:spPr>
          <p:txBody>
            <a:bodyPr wrap="square" rtlCol="0">
              <a:spAutoFit/>
            </a:bodyPr>
            <a:lstStyle/>
            <a:p>
              <a:pPr algn="ctr"/>
              <a:r>
                <a:rPr lang="en-US" sz="1400" b="1" dirty="0">
                  <a:solidFill>
                    <a:schemeClr val="bg1"/>
                  </a:solidFill>
                  <a:latin typeface="Aharoni" panose="02010803020104030203" pitchFamily="2" charset="-79"/>
                  <a:cs typeface="Aharoni" panose="02010803020104030203" pitchFamily="2" charset="-79"/>
                </a:rPr>
                <a:t>Assessment</a:t>
              </a:r>
            </a:p>
            <a:p>
              <a:pPr algn="ctr"/>
              <a:r>
                <a:rPr lang="en-US" sz="1400" b="1" dirty="0">
                  <a:solidFill>
                    <a:schemeClr val="bg1"/>
                  </a:solidFill>
                  <a:latin typeface="Aharoni" panose="02010803020104030203" pitchFamily="2" charset="-79"/>
                  <a:cs typeface="Aharoni" panose="02010803020104030203" pitchFamily="2" charset="-79"/>
                </a:rPr>
                <a:t>Plans</a:t>
              </a:r>
            </a:p>
            <a:p>
              <a:pPr marL="171450" indent="-171450" algn="ctr">
                <a:buFont typeface="Wingdings" panose="05000000000000000000" pitchFamily="2" charset="2"/>
                <a:buChar char="ü"/>
              </a:pPr>
              <a:r>
                <a:rPr lang="en-US" sz="1400" dirty="0">
                  <a:solidFill>
                    <a:schemeClr val="bg1"/>
                  </a:solidFill>
                  <a:latin typeface="Calibri" panose="020F0502020204030204" pitchFamily="34" charset="0"/>
                  <a:cs typeface="Aharoni" panose="02010803020104030203" pitchFamily="2" charset="-79"/>
                </a:rPr>
                <a:t>Descriptive</a:t>
              </a:r>
            </a:p>
            <a:p>
              <a:pPr marL="171450" indent="-171450" algn="ctr">
                <a:buFont typeface="Wingdings" panose="05000000000000000000" pitchFamily="2" charset="2"/>
                <a:buChar char="ü"/>
              </a:pPr>
              <a:r>
                <a:rPr lang="en-US" sz="1400" dirty="0">
                  <a:solidFill>
                    <a:schemeClr val="bg1"/>
                  </a:solidFill>
                  <a:latin typeface="Calibri" panose="020F0502020204030204" pitchFamily="34" charset="0"/>
                  <a:cs typeface="Aharoni" panose="02010803020104030203" pitchFamily="2" charset="-79"/>
                </a:rPr>
                <a:t>Defines Measures</a:t>
              </a:r>
            </a:p>
            <a:p>
              <a:pPr marL="171450" indent="-171450" algn="ctr">
                <a:buFont typeface="Wingdings" panose="05000000000000000000" pitchFamily="2" charset="2"/>
                <a:buChar char="ü"/>
              </a:pPr>
              <a:r>
                <a:rPr lang="en-US" sz="1400" dirty="0">
                  <a:solidFill>
                    <a:schemeClr val="bg1"/>
                  </a:solidFill>
                  <a:latin typeface="Calibri" panose="020F0502020204030204" pitchFamily="34" charset="0"/>
                  <a:cs typeface="Aharoni" panose="02010803020104030203" pitchFamily="2" charset="-79"/>
                </a:rPr>
                <a:t>Easy to download</a:t>
              </a:r>
            </a:p>
          </p:txBody>
        </p:sp>
        <p:sp>
          <p:nvSpPr>
            <p:cNvPr id="19" name="TextBox 18"/>
            <p:cNvSpPr txBox="1"/>
            <p:nvPr/>
          </p:nvSpPr>
          <p:spPr>
            <a:xfrm>
              <a:off x="3238296" y="3243254"/>
              <a:ext cx="1836938" cy="1138660"/>
            </a:xfrm>
            <a:prstGeom prst="rect">
              <a:avLst/>
            </a:prstGeom>
            <a:noFill/>
          </p:spPr>
          <p:txBody>
            <a:bodyPr wrap="square" rtlCol="0">
              <a:spAutoFit/>
            </a:bodyPr>
            <a:lstStyle/>
            <a:p>
              <a:pPr algn="ctr"/>
              <a:r>
                <a:rPr lang="en-US" sz="1400" b="1" dirty="0">
                  <a:solidFill>
                    <a:schemeClr val="bg1"/>
                  </a:solidFill>
                  <a:latin typeface="Aharoni" panose="02010803020104030203" pitchFamily="2" charset="-79"/>
                  <a:cs typeface="Aharoni" panose="02010803020104030203" pitchFamily="2" charset="-79"/>
                </a:rPr>
                <a:t>Use of Student</a:t>
              </a:r>
            </a:p>
            <a:p>
              <a:pPr algn="ctr"/>
              <a:r>
                <a:rPr lang="en-US" sz="1400" b="1" dirty="0">
                  <a:solidFill>
                    <a:schemeClr val="bg1"/>
                  </a:solidFill>
                  <a:latin typeface="Aharoni" panose="02010803020104030203" pitchFamily="2" charset="-79"/>
                  <a:cs typeface="Aharoni" panose="02010803020104030203" pitchFamily="2" charset="-79"/>
                </a:rPr>
                <a:t>Learning Evidence</a:t>
              </a:r>
            </a:p>
            <a:p>
              <a:pPr marL="171450" indent="-171450" algn="ctr">
                <a:buFont typeface="Wingdings" panose="05000000000000000000" pitchFamily="2" charset="2"/>
                <a:buChar char="ü"/>
              </a:pPr>
              <a:r>
                <a:rPr lang="en-US" sz="1400" dirty="0">
                  <a:solidFill>
                    <a:schemeClr val="bg1"/>
                  </a:solidFill>
                  <a:latin typeface="Calibri" panose="020F0502020204030204" pitchFamily="34" charset="0"/>
                  <a:cs typeface="Aharoni" panose="02010803020104030203" pitchFamily="2" charset="-79"/>
                </a:rPr>
                <a:t>Targeted to audience</a:t>
              </a:r>
            </a:p>
            <a:p>
              <a:pPr marL="171450" indent="-171450" algn="ctr">
                <a:buFont typeface="Wingdings" panose="05000000000000000000" pitchFamily="2" charset="2"/>
                <a:buChar char="ü"/>
              </a:pPr>
              <a:r>
                <a:rPr lang="en-US" sz="1400" dirty="0">
                  <a:solidFill>
                    <a:schemeClr val="bg1"/>
                  </a:solidFill>
                  <a:latin typeface="Calibri" panose="020F0502020204030204" pitchFamily="34" charset="0"/>
                  <a:cs typeface="Aharoni" panose="02010803020104030203" pitchFamily="2" charset="-79"/>
                </a:rPr>
                <a:t>Provides examples</a:t>
              </a:r>
            </a:p>
            <a:p>
              <a:pPr marL="171450" indent="-171450" algn="ctr">
                <a:buFont typeface="Wingdings" panose="05000000000000000000" pitchFamily="2" charset="2"/>
                <a:buChar char="ü"/>
              </a:pPr>
              <a:r>
                <a:rPr lang="en-US" sz="1400" dirty="0">
                  <a:solidFill>
                    <a:schemeClr val="bg1"/>
                  </a:solidFill>
                  <a:latin typeface="Calibri" panose="020F0502020204030204" pitchFamily="34" charset="0"/>
                  <a:cs typeface="Aharoni" panose="02010803020104030203" pitchFamily="2" charset="-79"/>
                </a:rPr>
                <a:t>Describes improvement</a:t>
              </a:r>
            </a:p>
            <a:p>
              <a:pPr marL="171450" indent="-171450" algn="ctr">
                <a:buFont typeface="Wingdings" panose="05000000000000000000" pitchFamily="2" charset="2"/>
                <a:buChar char="ü"/>
              </a:pPr>
              <a:r>
                <a:rPr lang="en-US" sz="1400" dirty="0">
                  <a:solidFill>
                    <a:schemeClr val="bg1"/>
                  </a:solidFill>
                  <a:latin typeface="Calibri" panose="020F0502020204030204" pitchFamily="34" charset="0"/>
                  <a:cs typeface="Aharoni" panose="02010803020104030203" pitchFamily="2" charset="-79"/>
                </a:rPr>
                <a:t>Defines next steps</a:t>
              </a:r>
            </a:p>
          </p:txBody>
        </p:sp>
        <p:sp>
          <p:nvSpPr>
            <p:cNvPr id="20" name="TextBox 19"/>
            <p:cNvSpPr txBox="1"/>
            <p:nvPr/>
          </p:nvSpPr>
          <p:spPr>
            <a:xfrm>
              <a:off x="5012125" y="3344349"/>
              <a:ext cx="1752050" cy="961535"/>
            </a:xfrm>
            <a:prstGeom prst="rect">
              <a:avLst/>
            </a:prstGeom>
            <a:noFill/>
          </p:spPr>
          <p:txBody>
            <a:bodyPr wrap="square" rtlCol="0">
              <a:spAutoFit/>
            </a:bodyPr>
            <a:lstStyle/>
            <a:p>
              <a:pPr algn="ctr"/>
              <a:r>
                <a:rPr lang="en-US" sz="1400" b="1" dirty="0">
                  <a:solidFill>
                    <a:schemeClr val="bg1"/>
                  </a:solidFill>
                  <a:latin typeface="Aharoni" panose="02010803020104030203" pitchFamily="2" charset="-79"/>
                  <a:cs typeface="Aharoni" panose="02010803020104030203" pitchFamily="2" charset="-79"/>
                </a:rPr>
                <a:t>COMMON TO ALL</a:t>
              </a:r>
            </a:p>
            <a:p>
              <a:pPr marL="171450" indent="-171450" algn="ctr">
                <a:buFont typeface="Wingdings" panose="05000000000000000000" pitchFamily="2" charset="2"/>
                <a:buChar char="ü"/>
              </a:pPr>
              <a:r>
                <a:rPr lang="en-US" sz="1400" dirty="0">
                  <a:solidFill>
                    <a:schemeClr val="bg1"/>
                  </a:solidFill>
                  <a:latin typeface="Calibri" panose="020F0502020204030204" pitchFamily="34" charset="0"/>
                  <a:cs typeface="Aharoni" panose="02010803020104030203" pitchFamily="2" charset="-79"/>
                </a:rPr>
                <a:t>Clearly worded</a:t>
              </a:r>
            </a:p>
            <a:p>
              <a:pPr marL="171450" indent="-171450" algn="ctr">
                <a:buFont typeface="Wingdings" panose="05000000000000000000" pitchFamily="2" charset="2"/>
                <a:buChar char="ü"/>
              </a:pPr>
              <a:r>
                <a:rPr lang="en-US" sz="1400" dirty="0">
                  <a:solidFill>
                    <a:schemeClr val="bg1"/>
                  </a:solidFill>
                  <a:latin typeface="Calibri" panose="020F0502020204030204" pitchFamily="34" charset="0"/>
                  <a:cs typeface="Aharoni" panose="02010803020104030203" pitchFamily="2" charset="-79"/>
                </a:rPr>
                <a:t>Prominently posted</a:t>
              </a:r>
            </a:p>
            <a:p>
              <a:pPr marL="171450" indent="-171450" algn="ctr">
                <a:buFont typeface="Wingdings" panose="05000000000000000000" pitchFamily="2" charset="2"/>
                <a:buChar char="ü"/>
              </a:pPr>
              <a:r>
                <a:rPr lang="en-US" sz="1400" dirty="0">
                  <a:solidFill>
                    <a:schemeClr val="bg1"/>
                  </a:solidFill>
                  <a:latin typeface="Calibri" panose="020F0502020204030204" pitchFamily="34" charset="0"/>
                  <a:cs typeface="Aharoni" panose="02010803020104030203" pitchFamily="2" charset="-79"/>
                </a:rPr>
                <a:t>Updated regularly</a:t>
              </a:r>
            </a:p>
            <a:p>
              <a:pPr marL="171450" indent="-171450" algn="ctr">
                <a:buFont typeface="Wingdings" panose="05000000000000000000" pitchFamily="2" charset="2"/>
                <a:buChar char="ü"/>
              </a:pPr>
              <a:r>
                <a:rPr lang="en-US" sz="1400" dirty="0">
                  <a:solidFill>
                    <a:schemeClr val="bg1"/>
                  </a:solidFill>
                  <a:latin typeface="Calibri" panose="020F0502020204030204" pitchFamily="34" charset="0"/>
                  <a:cs typeface="Aharoni" panose="02010803020104030203" pitchFamily="2" charset="-79"/>
                </a:rPr>
                <a:t>Receptive to feedback</a:t>
              </a:r>
            </a:p>
          </p:txBody>
        </p:sp>
        <p:sp>
          <p:nvSpPr>
            <p:cNvPr id="21" name="TextBox 20"/>
            <p:cNvSpPr txBox="1"/>
            <p:nvPr/>
          </p:nvSpPr>
          <p:spPr>
            <a:xfrm>
              <a:off x="6744478" y="3368613"/>
              <a:ext cx="1786387" cy="784410"/>
            </a:xfrm>
            <a:prstGeom prst="rect">
              <a:avLst/>
            </a:prstGeom>
            <a:noFill/>
          </p:spPr>
          <p:txBody>
            <a:bodyPr wrap="square" rtlCol="0">
              <a:spAutoFit/>
            </a:bodyPr>
            <a:lstStyle/>
            <a:p>
              <a:pPr algn="ctr"/>
              <a:r>
                <a:rPr lang="en-US" sz="1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Assessment</a:t>
              </a:r>
            </a:p>
            <a:p>
              <a:pPr algn="ctr"/>
              <a:r>
                <a:rPr lang="en-US" sz="1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Resources</a:t>
              </a:r>
            </a:p>
            <a:p>
              <a:pPr algn="ctr"/>
              <a:endParaRPr lang="en-US" sz="1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marL="171450" indent="-171450" algn="ctr">
                <a:buFont typeface="Wingdings" panose="05000000000000000000" pitchFamily="2" charset="2"/>
                <a:buChar char="ü"/>
              </a:pPr>
              <a:r>
                <a:rPr lang="en-US" sz="1400" dirty="0">
                  <a:latin typeface="Calibri" panose="020F0502020204030204" pitchFamily="34" charset="0"/>
                  <a:cs typeface="Aharoni" panose="02010803020104030203" pitchFamily="2" charset="-79"/>
                </a:rPr>
                <a:t>Easy to download</a:t>
              </a:r>
            </a:p>
          </p:txBody>
        </p:sp>
        <p:sp>
          <p:nvSpPr>
            <p:cNvPr id="22" name="TextBox 21"/>
            <p:cNvSpPr txBox="1"/>
            <p:nvPr/>
          </p:nvSpPr>
          <p:spPr>
            <a:xfrm>
              <a:off x="4110159" y="4844681"/>
              <a:ext cx="1836938" cy="1138660"/>
            </a:xfrm>
            <a:prstGeom prst="rect">
              <a:avLst/>
            </a:prstGeom>
            <a:noFill/>
          </p:spPr>
          <p:txBody>
            <a:bodyPr wrap="square" rtlCol="0">
              <a:spAutoFit/>
            </a:bodyPr>
            <a:lstStyle/>
            <a:p>
              <a:pPr algn="ctr"/>
              <a:r>
                <a:rPr lang="en-US" sz="1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Evidence of </a:t>
              </a:r>
            </a:p>
            <a:p>
              <a:pPr algn="ctr"/>
              <a:r>
                <a:rPr lang="en-US" sz="1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Student Learning</a:t>
              </a:r>
            </a:p>
            <a:p>
              <a:pPr marL="171450" indent="-171450" algn="ctr">
                <a:buFont typeface="Wingdings" panose="05000000000000000000" pitchFamily="2" charset="2"/>
                <a:buChar char="ü"/>
              </a:pPr>
              <a:r>
                <a:rPr lang="en-US" sz="1400" dirty="0">
                  <a:latin typeface="Calibri" panose="020F0502020204030204" pitchFamily="34" charset="0"/>
                  <a:cs typeface="Aharoni" panose="02010803020104030203" pitchFamily="2" charset="-79"/>
                </a:rPr>
                <a:t>Interpreted results</a:t>
              </a:r>
            </a:p>
            <a:p>
              <a:pPr marL="171450" indent="-171450" algn="ctr">
                <a:buFont typeface="Wingdings" panose="05000000000000000000" pitchFamily="2" charset="2"/>
                <a:buChar char="ü"/>
              </a:pPr>
              <a:r>
                <a:rPr lang="en-US" sz="1400" dirty="0">
                  <a:latin typeface="Calibri" panose="020F0502020204030204" pitchFamily="34" charset="0"/>
                  <a:cs typeface="Aharoni" panose="02010803020104030203" pitchFamily="2" charset="-79"/>
                </a:rPr>
                <a:t>Contextualized to B-CU</a:t>
              </a:r>
            </a:p>
            <a:p>
              <a:pPr marL="171450" indent="-171450" algn="ctr">
                <a:buFont typeface="Wingdings" panose="05000000000000000000" pitchFamily="2" charset="2"/>
                <a:buChar char="ü"/>
              </a:pPr>
              <a:r>
                <a:rPr lang="en-US" sz="1400" dirty="0">
                  <a:latin typeface="Calibri" panose="020F0502020204030204" pitchFamily="34" charset="0"/>
                  <a:cs typeface="Aharoni" panose="02010803020104030203" pitchFamily="2" charset="-79"/>
                </a:rPr>
                <a:t>Presented graphically</a:t>
              </a:r>
            </a:p>
            <a:p>
              <a:pPr marL="171450" indent="-171450" algn="ctr">
                <a:buFont typeface="Wingdings" panose="05000000000000000000" pitchFamily="2" charset="2"/>
                <a:buChar char="ü"/>
              </a:pPr>
              <a:r>
                <a:rPr lang="en-US" sz="1400" dirty="0">
                  <a:latin typeface="Calibri" panose="020F0502020204030204" pitchFamily="34" charset="0"/>
                  <a:cs typeface="Aharoni" panose="02010803020104030203" pitchFamily="2" charset="-79"/>
                </a:rPr>
                <a:t>Disseminated</a:t>
              </a:r>
            </a:p>
          </p:txBody>
        </p:sp>
        <p:sp>
          <p:nvSpPr>
            <p:cNvPr id="23" name="TextBox 22"/>
            <p:cNvSpPr txBox="1"/>
            <p:nvPr/>
          </p:nvSpPr>
          <p:spPr>
            <a:xfrm>
              <a:off x="5870980" y="4943950"/>
              <a:ext cx="1786387" cy="784410"/>
            </a:xfrm>
            <a:prstGeom prst="rect">
              <a:avLst/>
            </a:prstGeom>
            <a:noFill/>
          </p:spPr>
          <p:txBody>
            <a:bodyPr wrap="square" rtlCol="0">
              <a:spAutoFit/>
            </a:bodyPr>
            <a:lstStyle/>
            <a:p>
              <a:pPr algn="ctr"/>
              <a:r>
                <a:rPr lang="en-US" sz="1400" b="1" dirty="0">
                  <a:solidFill>
                    <a:schemeClr val="bg1"/>
                  </a:solidFill>
                  <a:latin typeface="Aharoni" panose="02010803020104030203" pitchFamily="2" charset="-79"/>
                  <a:cs typeface="Aharoni" panose="02010803020104030203" pitchFamily="2" charset="-79"/>
                </a:rPr>
                <a:t>Current Assessment Activities</a:t>
              </a:r>
            </a:p>
            <a:p>
              <a:pPr algn="ctr"/>
              <a:endParaRPr lang="en-US" sz="1400" b="1" dirty="0">
                <a:solidFill>
                  <a:srgbClr val="99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marL="171450" indent="-171450" algn="ctr">
                <a:buFont typeface="Wingdings" panose="05000000000000000000" pitchFamily="2" charset="2"/>
                <a:buChar char="ü"/>
              </a:pPr>
              <a:r>
                <a:rPr lang="en-US" sz="1400" dirty="0">
                  <a:solidFill>
                    <a:schemeClr val="bg1"/>
                  </a:solidFill>
                  <a:latin typeface="Calibri" panose="020F0502020204030204" pitchFamily="34" charset="0"/>
                  <a:cs typeface="Aharoni" panose="02010803020104030203" pitchFamily="2" charset="-79"/>
                </a:rPr>
                <a:t>Defines activities</a:t>
              </a:r>
            </a:p>
          </p:txBody>
        </p:sp>
      </p:grpSp>
      <p:sp>
        <p:nvSpPr>
          <p:cNvPr id="47" name="TextBox 46"/>
          <p:cNvSpPr txBox="1"/>
          <p:nvPr/>
        </p:nvSpPr>
        <p:spPr>
          <a:xfrm>
            <a:off x="7815284" y="6018118"/>
            <a:ext cx="4143661" cy="523220"/>
          </a:xfrm>
          <a:prstGeom prst="rect">
            <a:avLst/>
          </a:prstGeom>
          <a:noFill/>
        </p:spPr>
        <p:txBody>
          <a:bodyPr wrap="square" rtlCol="0">
            <a:spAutoFit/>
          </a:bodyPr>
          <a:lstStyle/>
          <a:p>
            <a:r>
              <a:rPr lang="en-US" sz="1400" dirty="0">
                <a:solidFill>
                  <a:schemeClr val="bg1"/>
                </a:solidFill>
              </a:rPr>
              <a:t>Source:  National Institute for Learning Outcomes Assessment (NILOA)</a:t>
            </a:r>
          </a:p>
        </p:txBody>
      </p:sp>
    </p:spTree>
    <p:extLst>
      <p:ext uri="{BB962C8B-B14F-4D97-AF65-F5344CB8AC3E}">
        <p14:creationId xmlns:p14="http://schemas.microsoft.com/office/powerpoint/2010/main" val="41842721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990000"/>
                </a:solidFill>
                <a:latin typeface="Aharoni" panose="02010803020104030203" pitchFamily="2" charset="-79"/>
                <a:cs typeface="Aharoni" panose="02010803020104030203" pitchFamily="2" charset="-79"/>
              </a:rPr>
              <a:t>Faculty Mindset</a:t>
            </a:r>
          </a:p>
        </p:txBody>
      </p:sp>
      <p:sp>
        <p:nvSpPr>
          <p:cNvPr id="3" name="Content Placeholder 2"/>
          <p:cNvSpPr>
            <a:spLocks noGrp="1"/>
          </p:cNvSpPr>
          <p:nvPr>
            <p:ph idx="1"/>
          </p:nvPr>
        </p:nvSpPr>
        <p:spPr/>
        <p:txBody>
          <a:bodyPr>
            <a:normAutofit lnSpcReduction="10000"/>
          </a:bodyPr>
          <a:lstStyle/>
          <a:p>
            <a:pPr marL="0" indent="0">
              <a:buNone/>
            </a:pPr>
            <a:r>
              <a:rPr lang="en-US" sz="3500" dirty="0">
                <a:solidFill>
                  <a:schemeClr val="bg1"/>
                </a:solidFill>
                <a:latin typeface="Calibri" panose="020F0502020204030204" pitchFamily="34" charset="0"/>
              </a:rPr>
              <a:t>No program is so unique that its students are not going to compete with others locally, nationally, and around the globe.  Students must learn what is necessary to compete, and it’s our job to assess that they are learning and contending with all graduates.</a:t>
            </a:r>
          </a:p>
          <a:p>
            <a:pPr marL="0" indent="0">
              <a:buNone/>
            </a:pPr>
            <a:endParaRPr lang="en-US" sz="3500" dirty="0">
              <a:solidFill>
                <a:schemeClr val="bg1"/>
              </a:solidFill>
              <a:latin typeface="Calibri" panose="020F0502020204030204" pitchFamily="34" charset="0"/>
            </a:endParaRPr>
          </a:p>
          <a:p>
            <a:pPr marL="0" indent="0">
              <a:buNone/>
            </a:pPr>
            <a:r>
              <a:rPr lang="en-US" sz="3500" dirty="0">
                <a:solidFill>
                  <a:schemeClr val="bg1"/>
                </a:solidFill>
                <a:latin typeface="Calibri" panose="020F0502020204030204" pitchFamily="34" charset="0"/>
              </a:rPr>
              <a:t>Our assessment data tells the story that our students are competitive and ready to move to the next level!</a:t>
            </a:r>
          </a:p>
          <a:p>
            <a:pPr marL="0" indent="0">
              <a:lnSpc>
                <a:spcPct val="50000"/>
              </a:lnSpc>
              <a:spcBef>
                <a:spcPts val="600"/>
              </a:spcBef>
              <a:buNone/>
            </a:pPr>
            <a:r>
              <a:rPr lang="en-US" sz="3200" dirty="0"/>
              <a:t>			</a:t>
            </a:r>
            <a:endParaRPr lang="en-US" sz="1800" i="1" dirty="0"/>
          </a:p>
        </p:txBody>
      </p:sp>
    </p:spTree>
    <p:extLst>
      <p:ext uri="{BB962C8B-B14F-4D97-AF65-F5344CB8AC3E}">
        <p14:creationId xmlns:p14="http://schemas.microsoft.com/office/powerpoint/2010/main" val="4183892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90000"/>
                </a:solidFill>
                <a:latin typeface="Aharoni" panose="02010803020104030203" pitchFamily="2" charset="-79"/>
                <a:cs typeface="Aharoni" panose="02010803020104030203" pitchFamily="2" charset="-79"/>
              </a:rPr>
              <a:t>Assessment @ B-CU</a:t>
            </a:r>
          </a:p>
        </p:txBody>
      </p:sp>
      <p:sp>
        <p:nvSpPr>
          <p:cNvPr id="5" name="Content Placeholder 1"/>
          <p:cNvSpPr txBox="1">
            <a:spLocks/>
          </p:cNvSpPr>
          <p:nvPr/>
        </p:nvSpPr>
        <p:spPr>
          <a:xfrm>
            <a:off x="934344" y="1947361"/>
            <a:ext cx="10323312" cy="4583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bg1"/>
                </a:solidFill>
                <a:latin typeface="Calibri" panose="020F0502020204030204" pitchFamily="34" charset="0"/>
              </a:rPr>
              <a:t>Assessment is an integral part of the annual planning activities at B-CU, as it determines whether or not the objectives of education are being met.  The main goals in the assessment of student learning are:</a:t>
            </a:r>
          </a:p>
          <a:p>
            <a:pPr marL="0" indent="0">
              <a:buNone/>
            </a:pPr>
            <a:r>
              <a:rPr lang="en-US" sz="3600" dirty="0">
                <a:solidFill>
                  <a:schemeClr val="bg1"/>
                </a:solidFill>
                <a:latin typeface="Calibri" panose="020F0502020204030204" pitchFamily="34" charset="0"/>
              </a:rPr>
              <a:t> </a:t>
            </a:r>
          </a:p>
          <a:p>
            <a:pPr marL="1200150" lvl="1" indent="-742950">
              <a:buFont typeface="+mj-lt"/>
              <a:buAutoNum type="arabicPeriod"/>
            </a:pPr>
            <a:r>
              <a:rPr lang="en-US" sz="3200" dirty="0">
                <a:solidFill>
                  <a:schemeClr val="bg1"/>
                </a:solidFill>
                <a:latin typeface="Calibri" panose="020F0502020204030204" pitchFamily="34" charset="0"/>
              </a:rPr>
              <a:t>Document what learning is taking place and</a:t>
            </a:r>
          </a:p>
          <a:p>
            <a:pPr marL="1200150" lvl="1" indent="-742950">
              <a:buFont typeface="+mj-lt"/>
              <a:buAutoNum type="arabicPeriod"/>
            </a:pPr>
            <a:r>
              <a:rPr lang="en-US" sz="3200" dirty="0">
                <a:solidFill>
                  <a:schemeClr val="bg1"/>
                </a:solidFill>
                <a:latin typeface="Calibri" panose="020F0502020204030204" pitchFamily="34" charset="0"/>
              </a:rPr>
              <a:t>Utilize the results of assessment activities to improve student learning</a:t>
            </a:r>
          </a:p>
        </p:txBody>
      </p:sp>
    </p:spTree>
    <p:extLst>
      <p:ext uri="{BB962C8B-B14F-4D97-AF65-F5344CB8AC3E}">
        <p14:creationId xmlns:p14="http://schemas.microsoft.com/office/powerpoint/2010/main" val="2556158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1" y="243828"/>
            <a:ext cx="10515600" cy="1325563"/>
          </a:xfrm>
        </p:spPr>
        <p:txBody>
          <a:bodyPr>
            <a:normAutofit fontScale="90000"/>
          </a:bodyPr>
          <a:lstStyle/>
          <a:p>
            <a:r>
              <a:rPr lang="en-US" b="1" dirty="0">
                <a:solidFill>
                  <a:srgbClr val="990000"/>
                </a:solidFill>
                <a:latin typeface="Aharoni" panose="02010803020104030203" pitchFamily="2" charset="-79"/>
                <a:cs typeface="Aharoni" panose="02010803020104030203" pitchFamily="2" charset="-79"/>
              </a:rPr>
              <a:t>Annual Planning &amp; Assessment Report</a:t>
            </a:r>
            <a:endParaRPr lang="en-US" dirty="0">
              <a:solidFill>
                <a:srgbClr val="990000"/>
              </a:solidFill>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00000">
            <a:off x="2275346" y="2026404"/>
            <a:ext cx="3215461" cy="4173861"/>
          </a:xfrm>
          <a:prstGeom prst="rect">
            <a:avLst/>
          </a:prstGeom>
          <a:effectLst>
            <a:glow rad="228600">
              <a:srgbClr val="990000">
                <a:alpha val="40000"/>
              </a:srgbClr>
            </a:glo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75611">
            <a:off x="5860529" y="2008613"/>
            <a:ext cx="3233306" cy="4197025"/>
          </a:xfrm>
          <a:prstGeom prst="rect">
            <a:avLst/>
          </a:prstGeom>
          <a:effectLst>
            <a:glow rad="228600">
              <a:srgbClr val="990000">
                <a:alpha val="40000"/>
              </a:srgbClr>
            </a:glow>
          </a:effectLst>
        </p:spPr>
      </p:pic>
      <p:sp>
        <p:nvSpPr>
          <p:cNvPr id="7" name="TextBox 6"/>
          <p:cNvSpPr txBox="1"/>
          <p:nvPr/>
        </p:nvSpPr>
        <p:spPr>
          <a:xfrm>
            <a:off x="1184981" y="5178489"/>
            <a:ext cx="2323322" cy="584775"/>
          </a:xfrm>
          <a:prstGeom prst="rect">
            <a:avLst/>
          </a:prstGeom>
          <a:noFill/>
        </p:spPr>
        <p:txBody>
          <a:bodyPr wrap="square" rtlCol="0">
            <a:spAutoFit/>
          </a:bodyPr>
          <a:lstStyle/>
          <a:p>
            <a:r>
              <a:rPr lang="en-US" sz="3200" b="1" dirty="0">
                <a:solidFill>
                  <a:schemeClr val="bg1"/>
                </a:solidFill>
                <a:latin typeface="+mj-lt"/>
                <a:cs typeface="Aharoni" panose="02010803020104030203" pitchFamily="2" charset="-79"/>
              </a:rPr>
              <a:t>Guide</a:t>
            </a:r>
          </a:p>
        </p:txBody>
      </p:sp>
      <p:sp>
        <p:nvSpPr>
          <p:cNvPr id="8" name="TextBox 7"/>
          <p:cNvSpPr txBox="1"/>
          <p:nvPr/>
        </p:nvSpPr>
        <p:spPr>
          <a:xfrm>
            <a:off x="8941826" y="5178489"/>
            <a:ext cx="2323322" cy="584775"/>
          </a:xfrm>
          <a:prstGeom prst="rect">
            <a:avLst/>
          </a:prstGeom>
          <a:noFill/>
        </p:spPr>
        <p:txBody>
          <a:bodyPr wrap="square" rtlCol="0">
            <a:spAutoFit/>
          </a:bodyPr>
          <a:lstStyle/>
          <a:p>
            <a:r>
              <a:rPr lang="en-US" sz="3200" b="1" dirty="0">
                <a:solidFill>
                  <a:schemeClr val="bg1"/>
                </a:solidFill>
                <a:latin typeface="+mj-lt"/>
                <a:cs typeface="Aharoni" panose="02010803020104030203" pitchFamily="2" charset="-79"/>
              </a:rPr>
              <a:t>Template</a:t>
            </a:r>
          </a:p>
        </p:txBody>
      </p:sp>
    </p:spTree>
    <p:extLst>
      <p:ext uri="{BB962C8B-B14F-4D97-AF65-F5344CB8AC3E}">
        <p14:creationId xmlns:p14="http://schemas.microsoft.com/office/powerpoint/2010/main" val="12911253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1"/>
          <p:cNvGraphicFramePr>
            <a:graphicFrameLocks/>
          </p:cNvGraphicFramePr>
          <p:nvPr>
            <p:extLst>
              <p:ext uri="{D42A27DB-BD31-4B8C-83A1-F6EECF244321}">
                <p14:modId xmlns:p14="http://schemas.microsoft.com/office/powerpoint/2010/main" val="3128085591"/>
              </p:ext>
            </p:extLst>
          </p:nvPr>
        </p:nvGraphicFramePr>
        <p:xfrm>
          <a:off x="-41564" y="1745673"/>
          <a:ext cx="6927274" cy="4509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rot="17944673">
            <a:off x="973727" y="1938898"/>
            <a:ext cx="4100803" cy="3556268"/>
          </a:xfrm>
          <a:prstGeom prst="rect">
            <a:avLst/>
          </a:prstGeom>
          <a:noFill/>
        </p:spPr>
        <p:txBody>
          <a:bodyPr wrap="none" lIns="91440" tIns="45720" rIns="91440" bIns="45720">
            <a:prstTxWarp prst="textArchUp">
              <a:avLst/>
            </a:prstTxWarp>
            <a:spAutoFit/>
          </a:bodyPr>
          <a:lstStyle/>
          <a:p>
            <a:pPr algn="ctr"/>
            <a:r>
              <a:rPr lang="en-US" sz="4800" b="1" dirty="0">
                <a:ln w="10160">
                  <a:solidFill>
                    <a:schemeClr val="accent5"/>
                  </a:solidFill>
                  <a:prstDash val="solid"/>
                </a:ln>
                <a:solidFill>
                  <a:srgbClr val="990000"/>
                </a:solidFill>
                <a:effectLst>
                  <a:outerShdw blurRad="38100" dist="22860" dir="5400000" algn="tl" rotWithShape="0">
                    <a:srgbClr val="000000">
                      <a:alpha val="30000"/>
                    </a:srgbClr>
                  </a:outerShdw>
                </a:effectLst>
                <a:latin typeface="Aharoni" panose="02010803020104030203" pitchFamily="2" charset="-79"/>
                <a:cs typeface="Aharoni" panose="02010803020104030203" pitchFamily="2" charset="-79"/>
              </a:rPr>
              <a:t>May - Aug</a:t>
            </a:r>
          </a:p>
        </p:txBody>
      </p:sp>
      <p:sp>
        <p:nvSpPr>
          <p:cNvPr id="6" name="Rectangle 5"/>
          <p:cNvSpPr/>
          <p:nvPr/>
        </p:nvSpPr>
        <p:spPr>
          <a:xfrm rot="3380559">
            <a:off x="1600161" y="1835186"/>
            <a:ext cx="4100803" cy="3978404"/>
          </a:xfrm>
          <a:prstGeom prst="rect">
            <a:avLst/>
          </a:prstGeom>
          <a:noFill/>
        </p:spPr>
        <p:txBody>
          <a:bodyPr wrap="none" lIns="91440" tIns="45720" rIns="91440" bIns="45720">
            <a:prstTxWarp prst="textArchUp">
              <a:avLst/>
            </a:prstTxWarp>
            <a:spAutoFit/>
          </a:bodyPr>
          <a:lstStyle/>
          <a:p>
            <a:pPr algn="ctr"/>
            <a:r>
              <a:rPr lang="en-US" sz="4800" b="1" dirty="0">
                <a:ln w="10160">
                  <a:solidFill>
                    <a:schemeClr val="accent5"/>
                  </a:solidFill>
                  <a:prstDash val="solid"/>
                </a:ln>
                <a:solidFill>
                  <a:srgbClr val="99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Aug-Oct</a:t>
            </a:r>
          </a:p>
        </p:txBody>
      </p:sp>
      <p:sp>
        <p:nvSpPr>
          <p:cNvPr id="7" name="Rectangle 6"/>
          <p:cNvSpPr/>
          <p:nvPr/>
        </p:nvSpPr>
        <p:spPr>
          <a:xfrm rot="21429614">
            <a:off x="1331472" y="2780413"/>
            <a:ext cx="4100803" cy="3556268"/>
          </a:xfrm>
          <a:prstGeom prst="rect">
            <a:avLst/>
          </a:prstGeom>
          <a:noFill/>
        </p:spPr>
        <p:txBody>
          <a:bodyPr wrap="none" lIns="91440" tIns="45720" rIns="91440" bIns="45720">
            <a:prstTxWarp prst="textArchDown">
              <a:avLst/>
            </a:prstTxWarp>
            <a:spAutoFit/>
          </a:bodyPr>
          <a:lstStyle/>
          <a:p>
            <a:pPr algn="ctr"/>
            <a:r>
              <a:rPr lang="en-US" sz="4800" b="1" dirty="0">
                <a:ln w="10160">
                  <a:solidFill>
                    <a:schemeClr val="accent5"/>
                  </a:solidFill>
                  <a:prstDash val="solid"/>
                </a:ln>
                <a:solidFill>
                  <a:srgbClr val="990000"/>
                </a:solidFill>
                <a:effectLst>
                  <a:outerShdw blurRad="38100" dist="22860" dir="5400000" algn="tl" rotWithShape="0">
                    <a:srgbClr val="000000">
                      <a:alpha val="30000"/>
                    </a:srgbClr>
                  </a:outerShdw>
                </a:effectLst>
                <a:latin typeface="Aharoni" panose="02010803020104030203" pitchFamily="2" charset="-79"/>
                <a:cs typeface="Aharoni" panose="02010803020104030203" pitchFamily="2" charset="-79"/>
              </a:rPr>
              <a:t>October</a:t>
            </a:r>
          </a:p>
        </p:txBody>
      </p:sp>
      <p:sp>
        <p:nvSpPr>
          <p:cNvPr id="8" name="Title 1"/>
          <p:cNvSpPr>
            <a:spLocks noGrp="1"/>
          </p:cNvSpPr>
          <p:nvPr>
            <p:ph type="title"/>
          </p:nvPr>
        </p:nvSpPr>
        <p:spPr>
          <a:xfrm>
            <a:off x="498939" y="217847"/>
            <a:ext cx="11019453" cy="1325563"/>
          </a:xfrm>
        </p:spPr>
        <p:txBody>
          <a:bodyPr>
            <a:noAutofit/>
          </a:bodyPr>
          <a:lstStyle/>
          <a:p>
            <a:r>
              <a:rPr lang="en-US" sz="4800" b="1" dirty="0">
                <a:solidFill>
                  <a:srgbClr val="990000"/>
                </a:solidFill>
                <a:latin typeface="Aharoni" panose="02010803020104030203" pitchFamily="2" charset="-79"/>
                <a:cs typeface="Aharoni" panose="02010803020104030203" pitchFamily="2" charset="-79"/>
              </a:rPr>
              <a:t>Annual Planning and Budgeting Cycle</a:t>
            </a:r>
          </a:p>
        </p:txBody>
      </p:sp>
      <p:sp>
        <p:nvSpPr>
          <p:cNvPr id="9" name="TextBox 8"/>
          <p:cNvSpPr txBox="1"/>
          <p:nvPr/>
        </p:nvSpPr>
        <p:spPr>
          <a:xfrm>
            <a:off x="6096000" y="4755460"/>
            <a:ext cx="4688985" cy="1569660"/>
          </a:xfrm>
          <a:prstGeom prst="rect">
            <a:avLst/>
          </a:prstGeom>
          <a:solidFill>
            <a:schemeClr val="tx1"/>
          </a:solidFill>
          <a:ln w="28575" cmpd="thinThick">
            <a:solidFill>
              <a:srgbClr val="990000"/>
            </a:solidFill>
          </a:ln>
          <a:effectLst>
            <a:outerShdw blurRad="50800" dist="38100" dir="2700000" algn="tl" rotWithShape="0">
              <a:prstClr val="black">
                <a:alpha val="40000"/>
              </a:prstClr>
            </a:outerShdw>
          </a:effectLst>
        </p:spPr>
        <p:txBody>
          <a:bodyPr wrap="square" rtlCol="0">
            <a:spAutoFit/>
          </a:bodyPr>
          <a:lstStyle/>
          <a:p>
            <a:r>
              <a:rPr lang="en-US" sz="2400" b="1" dirty="0">
                <a:solidFill>
                  <a:srgbClr val="990000"/>
                </a:solidFill>
                <a:latin typeface="Calibri" panose="020F0502020204030204" pitchFamily="34" charset="0"/>
                <a:cs typeface="Aharoni" panose="02010803020104030203" pitchFamily="2" charset="-79"/>
              </a:rPr>
              <a:t>The deadline for the Annual Planning and Assessment Report </a:t>
            </a:r>
          </a:p>
          <a:p>
            <a:r>
              <a:rPr lang="en-US" sz="2400" b="1" dirty="0">
                <a:solidFill>
                  <a:srgbClr val="990000"/>
                </a:solidFill>
                <a:latin typeface="Calibri" panose="020F0502020204030204" pitchFamily="34" charset="0"/>
                <a:cs typeface="Aharoni" panose="02010803020104030203" pitchFamily="2" charset="-79"/>
              </a:rPr>
              <a:t>for the 2024-25 academic year is</a:t>
            </a:r>
          </a:p>
          <a:p>
            <a:r>
              <a:rPr lang="en-US" sz="2400" b="1" dirty="0">
                <a:solidFill>
                  <a:srgbClr val="990000"/>
                </a:solidFill>
                <a:latin typeface="Calibri" panose="020F0502020204030204" pitchFamily="34" charset="0"/>
                <a:cs typeface="Aharoni" panose="02010803020104030203" pitchFamily="2" charset="-79"/>
              </a:rPr>
              <a:t>June 2025. </a:t>
            </a:r>
          </a:p>
        </p:txBody>
      </p:sp>
      <p:sp>
        <p:nvSpPr>
          <p:cNvPr id="10" name="Rectangle 9"/>
          <p:cNvSpPr/>
          <p:nvPr/>
        </p:nvSpPr>
        <p:spPr>
          <a:xfrm>
            <a:off x="6462925" y="1690688"/>
            <a:ext cx="4852755" cy="2677656"/>
          </a:xfrm>
          <a:prstGeom prst="rect">
            <a:avLst/>
          </a:prstGeom>
        </p:spPr>
        <p:txBody>
          <a:bodyPr wrap="square">
            <a:spAutoFit/>
          </a:bodyPr>
          <a:lstStyle/>
          <a:p>
            <a:r>
              <a:rPr lang="en-US" sz="2800" dirty="0">
                <a:solidFill>
                  <a:schemeClr val="bg1"/>
                </a:solidFill>
                <a:latin typeface="Calibri" panose="020F0502020204030204" pitchFamily="34" charset="0"/>
              </a:rPr>
              <a:t>B-CU collects assessment data to enhance student learning outcomes in an </a:t>
            </a:r>
            <a:r>
              <a:rPr lang="en-US" sz="2800" i="1" dirty="0">
                <a:solidFill>
                  <a:schemeClr val="bg1"/>
                </a:solidFill>
                <a:latin typeface="Calibri" panose="020F0502020204030204" pitchFamily="34" charset="0"/>
              </a:rPr>
              <a:t>ongoing</a:t>
            </a:r>
            <a:r>
              <a:rPr lang="en-US" sz="2800" dirty="0">
                <a:solidFill>
                  <a:schemeClr val="bg1"/>
                </a:solidFill>
                <a:latin typeface="Calibri" panose="020F0502020204030204" pitchFamily="34" charset="0"/>
              </a:rPr>
              <a:t>, </a:t>
            </a:r>
            <a:r>
              <a:rPr lang="en-US" sz="2800" b="1" i="1" dirty="0">
                <a:solidFill>
                  <a:srgbClr val="990000"/>
                </a:solidFill>
                <a:latin typeface="Calibri" panose="020F0502020204030204" pitchFamily="34" charset="0"/>
              </a:rPr>
              <a:t>faculty-driven</a:t>
            </a:r>
            <a:r>
              <a:rPr lang="en-US" sz="2800" dirty="0">
                <a:solidFill>
                  <a:schemeClr val="bg1"/>
                </a:solidFill>
                <a:latin typeface="Calibri" panose="020F0502020204030204" pitchFamily="34" charset="0"/>
              </a:rPr>
              <a:t> </a:t>
            </a:r>
            <a:r>
              <a:rPr lang="en-US" sz="2800" i="1" dirty="0">
                <a:solidFill>
                  <a:schemeClr val="bg1"/>
                </a:solidFill>
                <a:latin typeface="Calibri" panose="020F0502020204030204" pitchFamily="34" charset="0"/>
              </a:rPr>
              <a:t>continuous improvement </a:t>
            </a:r>
            <a:r>
              <a:rPr lang="en-US" sz="2800" dirty="0">
                <a:solidFill>
                  <a:schemeClr val="bg1"/>
                </a:solidFill>
                <a:latin typeface="Calibri" panose="020F0502020204030204" pitchFamily="34" charset="0"/>
              </a:rPr>
              <a:t>cycle by adhering to an assessment plan.</a:t>
            </a:r>
          </a:p>
        </p:txBody>
      </p:sp>
    </p:spTree>
    <p:extLst>
      <p:ext uri="{BB962C8B-B14F-4D97-AF65-F5344CB8AC3E}">
        <p14:creationId xmlns:p14="http://schemas.microsoft.com/office/powerpoint/2010/main" val="16834301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90000"/>
                </a:solidFill>
                <a:latin typeface="Aharoni" panose="02010803020104030203" pitchFamily="2" charset="-79"/>
                <a:cs typeface="Aharoni" panose="02010803020104030203" pitchFamily="2" charset="-79"/>
              </a:rPr>
              <a:t>Elements of the Report</a:t>
            </a:r>
          </a:p>
        </p:txBody>
      </p:sp>
      <p:sp>
        <p:nvSpPr>
          <p:cNvPr id="5" name="Content Placeholder 1"/>
          <p:cNvSpPr txBox="1">
            <a:spLocks/>
          </p:cNvSpPr>
          <p:nvPr/>
        </p:nvSpPr>
        <p:spPr>
          <a:xfrm>
            <a:off x="2049162" y="1733050"/>
            <a:ext cx="8683006" cy="45831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dirty="0">
                <a:solidFill>
                  <a:schemeClr val="bg1"/>
                </a:solidFill>
                <a:latin typeface="Calibri" panose="020F0502020204030204" pitchFamily="34" charset="0"/>
              </a:rPr>
              <a:t>Description of the Program</a:t>
            </a:r>
          </a:p>
          <a:p>
            <a:pPr marL="742950" indent="-742950">
              <a:buFont typeface="+mj-lt"/>
              <a:buAutoNum type="arabicPeriod"/>
            </a:pPr>
            <a:r>
              <a:rPr lang="en-US" dirty="0">
                <a:solidFill>
                  <a:schemeClr val="bg1"/>
                </a:solidFill>
                <a:latin typeface="Calibri" panose="020F0502020204030204" pitchFamily="34" charset="0"/>
              </a:rPr>
              <a:t>Mission Statement of the Program</a:t>
            </a:r>
          </a:p>
          <a:p>
            <a:pPr marL="742950" indent="-742950">
              <a:buFont typeface="+mj-lt"/>
              <a:buAutoNum type="arabicPeriod"/>
            </a:pPr>
            <a:r>
              <a:rPr lang="en-US" dirty="0">
                <a:solidFill>
                  <a:schemeClr val="bg1"/>
                </a:solidFill>
                <a:latin typeface="Calibri" panose="020F0502020204030204" pitchFamily="34" charset="0"/>
              </a:rPr>
              <a:t>Program Student Learning Outcomes</a:t>
            </a:r>
          </a:p>
          <a:p>
            <a:pPr marL="742950" indent="-742950">
              <a:buFont typeface="+mj-lt"/>
              <a:buAutoNum type="arabicPeriod"/>
            </a:pPr>
            <a:r>
              <a:rPr lang="en-US" dirty="0">
                <a:solidFill>
                  <a:schemeClr val="bg1"/>
                </a:solidFill>
                <a:latin typeface="Calibri" panose="020F0502020204030204" pitchFamily="34" charset="0"/>
              </a:rPr>
              <a:t>Curriculum Map (IRMA)</a:t>
            </a:r>
          </a:p>
          <a:p>
            <a:pPr marL="742950" indent="-742950">
              <a:buFont typeface="+mj-lt"/>
              <a:buAutoNum type="arabicPeriod"/>
            </a:pPr>
            <a:r>
              <a:rPr lang="en-US" dirty="0">
                <a:solidFill>
                  <a:schemeClr val="bg1"/>
                </a:solidFill>
                <a:latin typeface="Calibri" panose="020F0502020204030204" pitchFamily="34" charset="0"/>
              </a:rPr>
              <a:t>Assessment Map </a:t>
            </a:r>
          </a:p>
          <a:p>
            <a:pPr marL="742950" indent="-742950">
              <a:buFont typeface="+mj-lt"/>
              <a:buAutoNum type="arabicPeriod"/>
            </a:pPr>
            <a:r>
              <a:rPr lang="en-US" dirty="0">
                <a:solidFill>
                  <a:schemeClr val="bg1"/>
                </a:solidFill>
                <a:latin typeface="Calibri" panose="020F0502020204030204" pitchFamily="34" charset="0"/>
              </a:rPr>
              <a:t>Annual Planning and Assessment Grid</a:t>
            </a:r>
          </a:p>
          <a:p>
            <a:pPr marL="742950" indent="-742950">
              <a:buFont typeface="+mj-lt"/>
              <a:buAutoNum type="arabicPeriod"/>
            </a:pPr>
            <a:r>
              <a:rPr lang="en-US" dirty="0">
                <a:solidFill>
                  <a:schemeClr val="bg1"/>
                </a:solidFill>
                <a:latin typeface="Calibri" panose="020F0502020204030204" pitchFamily="34" charset="0"/>
              </a:rPr>
              <a:t>Assessment Plan Methods and Procedures</a:t>
            </a:r>
          </a:p>
          <a:p>
            <a:pPr marL="742950" indent="-742950">
              <a:buFont typeface="+mj-lt"/>
              <a:buAutoNum type="arabicPeriod"/>
            </a:pPr>
            <a:r>
              <a:rPr lang="en-US" dirty="0">
                <a:solidFill>
                  <a:schemeClr val="bg1"/>
                </a:solidFill>
                <a:latin typeface="Calibri" panose="020F0502020204030204" pitchFamily="34" charset="0"/>
              </a:rPr>
              <a:t>Rubric for Assessing the Annual Assessment Report</a:t>
            </a:r>
          </a:p>
          <a:p>
            <a:pPr marL="742950" indent="-742950">
              <a:buFont typeface="+mj-lt"/>
              <a:buAutoNum type="arabicPeriod"/>
            </a:pPr>
            <a:r>
              <a:rPr lang="en-US" dirty="0">
                <a:solidFill>
                  <a:schemeClr val="bg1"/>
                </a:solidFill>
                <a:latin typeface="Calibri" panose="020F0502020204030204" pitchFamily="34" charset="0"/>
              </a:rPr>
              <a:t>Program Data Collection</a:t>
            </a:r>
          </a:p>
        </p:txBody>
      </p:sp>
    </p:spTree>
    <p:extLst>
      <p:ext uri="{BB962C8B-B14F-4D97-AF65-F5344CB8AC3E}">
        <p14:creationId xmlns:p14="http://schemas.microsoft.com/office/powerpoint/2010/main" val="23860270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990000"/>
                </a:solidFill>
                <a:latin typeface="Aharoni" panose="02010803020104030203" pitchFamily="2" charset="-79"/>
                <a:cs typeface="Aharoni" panose="02010803020104030203" pitchFamily="2" charset="-79"/>
              </a:rPr>
              <a:t>Description of the Program</a:t>
            </a:r>
          </a:p>
        </p:txBody>
      </p:sp>
      <p:sp>
        <p:nvSpPr>
          <p:cNvPr id="5" name="Content Placeholder 1"/>
          <p:cNvSpPr txBox="1">
            <a:spLocks/>
          </p:cNvSpPr>
          <p:nvPr/>
        </p:nvSpPr>
        <p:spPr>
          <a:xfrm>
            <a:off x="906162" y="1690688"/>
            <a:ext cx="10447638" cy="22396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bg1"/>
                </a:solidFill>
                <a:latin typeface="Calibri" panose="020F0502020204030204" pitchFamily="34" charset="0"/>
              </a:rPr>
              <a:t>In this section, provide a brief overview of your program.  Oftentimes, this description can be taken from the program’s description in the Academic catalog for the current year.  </a:t>
            </a:r>
          </a:p>
        </p:txBody>
      </p:sp>
    </p:spTree>
    <p:extLst>
      <p:ext uri="{BB962C8B-B14F-4D97-AF65-F5344CB8AC3E}">
        <p14:creationId xmlns:p14="http://schemas.microsoft.com/office/powerpoint/2010/main" val="47311414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90000"/>
                </a:solidFill>
                <a:latin typeface="Aharoni" panose="02010803020104030203" pitchFamily="2" charset="-79"/>
                <a:cs typeface="Aharoni" panose="02010803020104030203" pitchFamily="2" charset="-79"/>
              </a:rPr>
              <a:t>Mission</a:t>
            </a:r>
          </a:p>
        </p:txBody>
      </p:sp>
      <p:sp>
        <p:nvSpPr>
          <p:cNvPr id="5" name="Content Placeholder 1"/>
          <p:cNvSpPr txBox="1">
            <a:spLocks/>
          </p:cNvSpPr>
          <p:nvPr/>
        </p:nvSpPr>
        <p:spPr>
          <a:xfrm>
            <a:off x="906162" y="1690687"/>
            <a:ext cx="10447638" cy="47903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bg1"/>
                </a:solidFill>
                <a:latin typeface="Calibri" panose="020F0502020204030204" pitchFamily="34" charset="0"/>
              </a:rPr>
              <a:t>Remember that the mission of the program must be aligned with the Mission of the University and demonstrate that it supports the Mission of the University.  </a:t>
            </a:r>
          </a:p>
          <a:p>
            <a:pPr marL="0" indent="0">
              <a:buNone/>
            </a:pPr>
            <a:endParaRPr lang="en-US" sz="3600" dirty="0">
              <a:latin typeface="Calibri" panose="020F0502020204030204" pitchFamily="34" charset="0"/>
            </a:endParaRPr>
          </a:p>
          <a:p>
            <a:pPr marL="457200" lvl="1" indent="0">
              <a:buNone/>
            </a:pPr>
            <a:r>
              <a:rPr lang="en-US" sz="2800" i="1" dirty="0">
                <a:solidFill>
                  <a:schemeClr val="bg1"/>
                </a:solidFill>
                <a:latin typeface="Calibri" panose="020F0502020204030204" pitchFamily="34" charset="0"/>
              </a:rPr>
              <a:t>“The mission of Bethune-Cookman University is to educate a diverse community of learners to become responsible, productive citizens and solution seekers through the promotion of faith, scholarship, creative endeavors, leadership and service.”</a:t>
            </a:r>
          </a:p>
          <a:p>
            <a:pPr marL="457200" lvl="1" indent="0">
              <a:buNone/>
            </a:pPr>
            <a:endParaRPr lang="en-US" sz="2800" i="1" dirty="0">
              <a:solidFill>
                <a:schemeClr val="bg1"/>
              </a:solidFill>
              <a:latin typeface="Calibri" panose="020F0502020204030204" pitchFamily="34" charset="0"/>
            </a:endParaRPr>
          </a:p>
          <a:p>
            <a:pPr marL="457200" lvl="1" indent="0">
              <a:buNone/>
            </a:pPr>
            <a:r>
              <a:rPr lang="en-US" sz="1900" i="1" dirty="0">
                <a:solidFill>
                  <a:schemeClr val="bg1"/>
                </a:solidFill>
                <a:latin typeface="Calibri" panose="020F0502020204030204" pitchFamily="34" charset="0"/>
              </a:rPr>
              <a:t>(Revised and approved by the Bethune-Cookman University Board of Trustees, January 17, 2020)</a:t>
            </a:r>
            <a:endParaRPr lang="en-US" sz="19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284564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90000"/>
                </a:solidFill>
                <a:latin typeface="Aharoni" panose="02010803020104030203" pitchFamily="2" charset="-79"/>
                <a:cs typeface="Aharoni" panose="02010803020104030203" pitchFamily="2" charset="-79"/>
              </a:rPr>
              <a:t>Mission</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44287" y="1540043"/>
            <a:ext cx="11703425" cy="4386857"/>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25910166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990000"/>
                </a:solidFill>
                <a:latin typeface="Aharoni" panose="02010803020104030203" pitchFamily="2" charset="-79"/>
                <a:cs typeface="Aharoni" panose="02010803020104030203" pitchFamily="2" charset="-79"/>
              </a:rPr>
              <a:t>Program Student Learning Outcomes</a:t>
            </a:r>
          </a:p>
        </p:txBody>
      </p:sp>
      <p:sp>
        <p:nvSpPr>
          <p:cNvPr id="5" name="Content Placeholder 1"/>
          <p:cNvSpPr txBox="1">
            <a:spLocks/>
          </p:cNvSpPr>
          <p:nvPr/>
        </p:nvSpPr>
        <p:spPr>
          <a:xfrm>
            <a:off x="906162" y="1690687"/>
            <a:ext cx="10447638" cy="4790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dirty="0">
                <a:solidFill>
                  <a:schemeClr val="bg1"/>
                </a:solidFill>
                <a:latin typeface="Calibri" panose="020F0502020204030204" pitchFamily="34" charset="0"/>
              </a:rPr>
              <a:t>While some refinement of PSLOs is warranted from year to year, the purpose is to clearly identify your current program PSLOs rather than to develop a revised set of PSLOs.</a:t>
            </a:r>
          </a:p>
          <a:p>
            <a:pPr marL="0" indent="0">
              <a:buNone/>
            </a:pPr>
            <a:endParaRPr lang="en-US" sz="3500" dirty="0">
              <a:latin typeface="Calibri" panose="020F0502020204030204" pitchFamily="34" charset="0"/>
            </a:endParaRPr>
          </a:p>
          <a:p>
            <a:pPr marL="0" indent="0">
              <a:buNone/>
            </a:pPr>
            <a:endParaRPr lang="en-US" i="1" dirty="0">
              <a:solidFill>
                <a:srgbClr val="990000"/>
              </a:solidFill>
              <a:latin typeface="Calibri" panose="020F0502020204030204" pitchFamily="34" charset="0"/>
            </a:endParaRPr>
          </a:p>
          <a:p>
            <a:pPr marL="0" indent="0">
              <a:buNone/>
            </a:pPr>
            <a:r>
              <a:rPr lang="en-US" i="1" dirty="0">
                <a:solidFill>
                  <a:srgbClr val="990000"/>
                </a:solidFill>
                <a:latin typeface="Calibri" panose="020F0502020204030204" pitchFamily="34" charset="0"/>
              </a:rPr>
              <a:t>Programs will also complete a periodic Program and Curriculum Review to ensure relevance, timeliness, and program rigor where the need for new PSLOs will arise.</a:t>
            </a:r>
          </a:p>
          <a:p>
            <a:pPr marL="0" indent="0">
              <a:buNone/>
            </a:pPr>
            <a:endParaRPr lang="en-US" sz="3600" dirty="0"/>
          </a:p>
        </p:txBody>
      </p:sp>
    </p:spTree>
    <p:extLst>
      <p:ext uri="{BB962C8B-B14F-4D97-AF65-F5344CB8AC3E}">
        <p14:creationId xmlns:p14="http://schemas.microsoft.com/office/powerpoint/2010/main" val="1271943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990000"/>
                </a:solidFill>
                <a:latin typeface="Aharoni" panose="02010803020104030203" pitchFamily="2" charset="-79"/>
                <a:cs typeface="Aharoni" panose="02010803020104030203" pitchFamily="2" charset="-79"/>
              </a:rPr>
              <a:t>Building Capacity</a:t>
            </a:r>
          </a:p>
        </p:txBody>
      </p:sp>
      <p:sp>
        <p:nvSpPr>
          <p:cNvPr id="3" name="Content Placeholder 2"/>
          <p:cNvSpPr>
            <a:spLocks noGrp="1"/>
          </p:cNvSpPr>
          <p:nvPr>
            <p:ph idx="1"/>
          </p:nvPr>
        </p:nvSpPr>
        <p:spPr>
          <a:xfrm>
            <a:off x="689918" y="1570251"/>
            <a:ext cx="10233800" cy="4351338"/>
          </a:xfrm>
        </p:spPr>
        <p:txBody>
          <a:bodyPr>
            <a:normAutofit/>
          </a:bodyPr>
          <a:lstStyle/>
          <a:p>
            <a:pPr marL="114300" indent="0">
              <a:buNone/>
            </a:pPr>
            <a:r>
              <a:rPr lang="en-US" b="1" dirty="0">
                <a:solidFill>
                  <a:srgbClr val="990000"/>
                </a:solidFill>
                <a:latin typeface="Calibri" panose="020F0502020204030204" pitchFamily="34" charset="0"/>
              </a:rPr>
              <a:t>Capacity:</a:t>
            </a:r>
            <a:r>
              <a:rPr lang="en-US" b="1" dirty="0">
                <a:solidFill>
                  <a:schemeClr val="bg1"/>
                </a:solidFill>
                <a:latin typeface="Calibri" panose="020F0502020204030204" pitchFamily="34" charset="0"/>
              </a:rPr>
              <a:t>  </a:t>
            </a:r>
            <a:r>
              <a:rPr lang="en-US" dirty="0">
                <a:solidFill>
                  <a:schemeClr val="bg1"/>
                </a:solidFill>
                <a:latin typeface="Calibri" panose="020F0502020204030204" pitchFamily="34" charset="0"/>
              </a:rPr>
              <a:t>Our ability to </a:t>
            </a:r>
            <a:r>
              <a:rPr lang="en-US" b="1" dirty="0">
                <a:solidFill>
                  <a:schemeClr val="bg1"/>
                </a:solidFill>
                <a:latin typeface="Calibri" panose="020F0502020204030204" pitchFamily="34" charset="0"/>
              </a:rPr>
              <a:t>seek solutions </a:t>
            </a:r>
            <a:r>
              <a:rPr lang="en-US" dirty="0">
                <a:solidFill>
                  <a:schemeClr val="bg1"/>
                </a:solidFill>
                <a:latin typeface="Calibri" panose="020F0502020204030204" pitchFamily="34" charset="0"/>
              </a:rPr>
              <a:t>to our </a:t>
            </a:r>
            <a:r>
              <a:rPr lang="en-US" b="1" dirty="0">
                <a:solidFill>
                  <a:schemeClr val="bg1"/>
                </a:solidFill>
                <a:latin typeface="Calibri" panose="020F0502020204030204" pitchFamily="34" charset="0"/>
              </a:rPr>
              <a:t>challenges</a:t>
            </a:r>
            <a:r>
              <a:rPr lang="en-US" dirty="0">
                <a:solidFill>
                  <a:schemeClr val="bg1"/>
                </a:solidFill>
                <a:latin typeface="Calibri" panose="020F0502020204030204" pitchFamily="34" charset="0"/>
              </a:rPr>
              <a:t> so that we can </a:t>
            </a:r>
            <a:r>
              <a:rPr lang="en-US" b="1" dirty="0">
                <a:solidFill>
                  <a:schemeClr val="bg1"/>
                </a:solidFill>
                <a:latin typeface="Calibri" panose="020F0502020204030204" pitchFamily="34" charset="0"/>
              </a:rPr>
              <a:t>achieve our goals and objectives.</a:t>
            </a:r>
          </a:p>
          <a:p>
            <a:pPr marL="114300" indent="0">
              <a:buNone/>
            </a:pPr>
            <a:r>
              <a:rPr lang="en-US" b="1" dirty="0">
                <a:solidFill>
                  <a:srgbClr val="990000"/>
                </a:solidFill>
                <a:latin typeface="Calibri" panose="020F0502020204030204" pitchFamily="34" charset="0"/>
              </a:rPr>
              <a:t>Capacity building:  </a:t>
            </a:r>
            <a:r>
              <a:rPr lang="en-US" dirty="0">
                <a:solidFill>
                  <a:schemeClr val="bg1"/>
                </a:solidFill>
                <a:latin typeface="Calibri" panose="020F0502020204030204" pitchFamily="34" charset="0"/>
              </a:rPr>
              <a:t>Should provide faculty and staff the </a:t>
            </a:r>
            <a:r>
              <a:rPr lang="en-US" b="1" dirty="0">
                <a:solidFill>
                  <a:schemeClr val="bg1"/>
                </a:solidFill>
                <a:latin typeface="Calibri" panose="020F0502020204030204" pitchFamily="34" charset="0"/>
              </a:rPr>
              <a:t>skills and tools </a:t>
            </a:r>
            <a:r>
              <a:rPr lang="en-US" dirty="0">
                <a:solidFill>
                  <a:schemeClr val="bg1"/>
                </a:solidFill>
                <a:latin typeface="Calibri" panose="020F0502020204030204" pitchFamily="34" charset="0"/>
              </a:rPr>
              <a:t>needed (state proper outcomes, identify assessments – direct and indirect, collection of data, analysis of data, use of data to drive improvement) </a:t>
            </a:r>
            <a:r>
              <a:rPr lang="en-US" b="1" dirty="0">
                <a:solidFill>
                  <a:schemeClr val="bg1"/>
                </a:solidFill>
                <a:latin typeface="Calibri" panose="020F0502020204030204" pitchFamily="34" charset="0"/>
              </a:rPr>
              <a:t>and</a:t>
            </a:r>
            <a:r>
              <a:rPr lang="en-US" dirty="0">
                <a:solidFill>
                  <a:schemeClr val="bg1"/>
                </a:solidFill>
                <a:latin typeface="Calibri" panose="020F0502020204030204" pitchFamily="34" charset="0"/>
              </a:rPr>
              <a:t> strengthen our ability to </a:t>
            </a:r>
            <a:r>
              <a:rPr lang="en-US" b="1" dirty="0">
                <a:solidFill>
                  <a:schemeClr val="bg1"/>
                </a:solidFill>
                <a:latin typeface="Calibri" panose="020F0502020204030204" pitchFamily="34" charset="0"/>
              </a:rPr>
              <a:t>work together.</a:t>
            </a:r>
            <a:r>
              <a:rPr lang="en-US" dirty="0">
                <a:latin typeface="Calibri" panose="020F0502020204030204" pitchFamily="34" charset="0"/>
              </a:rPr>
              <a:t>. </a:t>
            </a:r>
          </a:p>
        </p:txBody>
      </p:sp>
      <p:pic>
        <p:nvPicPr>
          <p:cNvPr id="4" name="Picture 3"/>
          <p:cNvPicPr>
            <a:picLocks noChangeAspect="1"/>
          </p:cNvPicPr>
          <p:nvPr/>
        </p:nvPicPr>
        <p:blipFill>
          <a:blip r:embed="rId2" cstate="print">
            <a:lum contrast="18000"/>
            <a:extLst>
              <a:ext uri="{28A0092B-C50C-407E-A947-70E740481C1C}">
                <a14:useLocalDpi xmlns:a14="http://schemas.microsoft.com/office/drawing/2010/main" val="0"/>
              </a:ext>
            </a:extLst>
          </a:blip>
          <a:stretch>
            <a:fillRect/>
          </a:stretch>
        </p:blipFill>
        <p:spPr>
          <a:xfrm>
            <a:off x="2613454" y="4388735"/>
            <a:ext cx="2996514" cy="2000032"/>
          </a:xfrm>
          <a:prstGeom prst="rect">
            <a:avLst/>
          </a:prstGeom>
          <a:ln w="28575">
            <a:solidFill>
              <a:srgbClr val="990000"/>
            </a:solidFill>
          </a:ln>
          <a:effectLst/>
        </p:spPr>
      </p:pic>
      <p:sp>
        <p:nvSpPr>
          <p:cNvPr id="5" name="TextBox 4"/>
          <p:cNvSpPr txBox="1"/>
          <p:nvPr/>
        </p:nvSpPr>
        <p:spPr>
          <a:xfrm>
            <a:off x="5881816" y="4584356"/>
            <a:ext cx="3560763" cy="1569660"/>
          </a:xfrm>
          <a:prstGeom prst="rect">
            <a:avLst/>
          </a:prstGeom>
          <a:noFill/>
        </p:spPr>
        <p:txBody>
          <a:bodyPr wrap="square" rtlCol="0">
            <a:spAutoFit/>
          </a:bodyPr>
          <a:lstStyle/>
          <a:p>
            <a:r>
              <a:rPr lang="en-US" sz="2400" i="1" dirty="0">
                <a:solidFill>
                  <a:schemeClr val="bg1"/>
                </a:solidFill>
                <a:latin typeface="Calibri" panose="020F0502020204030204" pitchFamily="34" charset="0"/>
              </a:rPr>
              <a:t>Creating the common vision through multiple perspectives that matches Dr. Jackson’s vision</a:t>
            </a:r>
          </a:p>
        </p:txBody>
      </p:sp>
    </p:spTree>
    <p:extLst>
      <p:ext uri="{BB962C8B-B14F-4D97-AF65-F5344CB8AC3E}">
        <p14:creationId xmlns:p14="http://schemas.microsoft.com/office/powerpoint/2010/main" val="253735292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90000"/>
                </a:solidFill>
                <a:latin typeface="Aharoni" panose="02010803020104030203" pitchFamily="2" charset="-79"/>
                <a:cs typeface="Aharoni" panose="02010803020104030203" pitchFamily="2" charset="-79"/>
              </a:rPr>
              <a:t>Curriculum Map</a:t>
            </a:r>
          </a:p>
        </p:txBody>
      </p:sp>
      <p:sp>
        <p:nvSpPr>
          <p:cNvPr id="5" name="Content Placeholder 1"/>
          <p:cNvSpPr txBox="1">
            <a:spLocks/>
          </p:cNvSpPr>
          <p:nvPr/>
        </p:nvSpPr>
        <p:spPr>
          <a:xfrm>
            <a:off x="906162" y="1690687"/>
            <a:ext cx="10447638" cy="4790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bg1"/>
                </a:solidFill>
              </a:rPr>
              <a:t>Map where each PSLO will be assessed in the curriculum.  </a:t>
            </a:r>
          </a:p>
          <a:p>
            <a:pPr marL="0" indent="0">
              <a:buNone/>
            </a:pPr>
            <a:endParaRPr lang="en-US" sz="3600" dirty="0">
              <a:solidFill>
                <a:schemeClr val="bg1"/>
              </a:solidFill>
            </a:endParaRPr>
          </a:p>
          <a:p>
            <a:pPr marL="0" indent="0">
              <a:buNone/>
            </a:pPr>
            <a:r>
              <a:rPr lang="en-US" sz="3600" b="1" dirty="0">
                <a:solidFill>
                  <a:srgbClr val="990000"/>
                </a:solidFill>
              </a:rPr>
              <a:t>Key:  </a:t>
            </a:r>
            <a:r>
              <a:rPr lang="en-US" sz="3600" dirty="0">
                <a:solidFill>
                  <a:schemeClr val="bg1"/>
                </a:solidFill>
              </a:rPr>
              <a:t>It is typical to use multiple courses (two to three) to assess a PSLO.  </a:t>
            </a:r>
          </a:p>
        </p:txBody>
      </p:sp>
    </p:spTree>
    <p:extLst>
      <p:ext uri="{BB962C8B-B14F-4D97-AF65-F5344CB8AC3E}">
        <p14:creationId xmlns:p14="http://schemas.microsoft.com/office/powerpoint/2010/main" val="14676614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90000"/>
                </a:solidFill>
                <a:latin typeface="Aharoni" panose="02010803020104030203" pitchFamily="2" charset="-79"/>
                <a:cs typeface="Aharoni" panose="02010803020104030203" pitchFamily="2" charset="-79"/>
              </a:rPr>
              <a:t>Curriculum Map</a:t>
            </a:r>
          </a:p>
        </p:txBody>
      </p:sp>
      <p:graphicFrame>
        <p:nvGraphicFramePr>
          <p:cNvPr id="3" name="Table 2"/>
          <p:cNvGraphicFramePr>
            <a:graphicFrameLocks noGrp="1"/>
          </p:cNvGraphicFramePr>
          <p:nvPr>
            <p:extLst>
              <p:ext uri="{D42A27DB-BD31-4B8C-83A1-F6EECF244321}">
                <p14:modId xmlns:p14="http://schemas.microsoft.com/office/powerpoint/2010/main" val="2918020516"/>
              </p:ext>
            </p:extLst>
          </p:nvPr>
        </p:nvGraphicFramePr>
        <p:xfrm>
          <a:off x="978567" y="1690687"/>
          <a:ext cx="10375232" cy="4485522"/>
        </p:xfrm>
        <a:graphic>
          <a:graphicData uri="http://schemas.openxmlformats.org/drawingml/2006/table">
            <a:tbl>
              <a:tblPr firstRow="1" firstCol="1" bandRow="1">
                <a:effectLst>
                  <a:outerShdw blurRad="50800" dist="38100" dir="2700000" algn="tl" rotWithShape="0">
                    <a:prstClr val="black">
                      <a:alpha val="40000"/>
                    </a:prstClr>
                  </a:outerShdw>
                </a:effectLst>
                <a:tableStyleId>{D7AC3CCA-C797-4891-BE02-D94E43425B78}</a:tableStyleId>
              </a:tblPr>
              <a:tblGrid>
                <a:gridCol w="1296904">
                  <a:extLst>
                    <a:ext uri="{9D8B030D-6E8A-4147-A177-3AD203B41FA5}">
                      <a16:colId xmlns:a16="http://schemas.microsoft.com/office/drawing/2014/main" val="20000"/>
                    </a:ext>
                  </a:extLst>
                </a:gridCol>
                <a:gridCol w="1296904">
                  <a:extLst>
                    <a:ext uri="{9D8B030D-6E8A-4147-A177-3AD203B41FA5}">
                      <a16:colId xmlns:a16="http://schemas.microsoft.com/office/drawing/2014/main" val="20001"/>
                    </a:ext>
                  </a:extLst>
                </a:gridCol>
                <a:gridCol w="1296904">
                  <a:extLst>
                    <a:ext uri="{9D8B030D-6E8A-4147-A177-3AD203B41FA5}">
                      <a16:colId xmlns:a16="http://schemas.microsoft.com/office/drawing/2014/main" val="20002"/>
                    </a:ext>
                  </a:extLst>
                </a:gridCol>
                <a:gridCol w="1296904">
                  <a:extLst>
                    <a:ext uri="{9D8B030D-6E8A-4147-A177-3AD203B41FA5}">
                      <a16:colId xmlns:a16="http://schemas.microsoft.com/office/drawing/2014/main" val="20003"/>
                    </a:ext>
                  </a:extLst>
                </a:gridCol>
                <a:gridCol w="1296904">
                  <a:extLst>
                    <a:ext uri="{9D8B030D-6E8A-4147-A177-3AD203B41FA5}">
                      <a16:colId xmlns:a16="http://schemas.microsoft.com/office/drawing/2014/main" val="20004"/>
                    </a:ext>
                  </a:extLst>
                </a:gridCol>
                <a:gridCol w="1296904">
                  <a:extLst>
                    <a:ext uri="{9D8B030D-6E8A-4147-A177-3AD203B41FA5}">
                      <a16:colId xmlns:a16="http://schemas.microsoft.com/office/drawing/2014/main" val="20005"/>
                    </a:ext>
                  </a:extLst>
                </a:gridCol>
                <a:gridCol w="1296904">
                  <a:extLst>
                    <a:ext uri="{9D8B030D-6E8A-4147-A177-3AD203B41FA5}">
                      <a16:colId xmlns:a16="http://schemas.microsoft.com/office/drawing/2014/main" val="20006"/>
                    </a:ext>
                  </a:extLst>
                </a:gridCol>
                <a:gridCol w="1296904">
                  <a:extLst>
                    <a:ext uri="{9D8B030D-6E8A-4147-A177-3AD203B41FA5}">
                      <a16:colId xmlns:a16="http://schemas.microsoft.com/office/drawing/2014/main" val="20007"/>
                    </a:ext>
                  </a:extLst>
                </a:gridCol>
              </a:tblGrid>
              <a:tr h="784709">
                <a:tc gridSpan="8">
                  <a:txBody>
                    <a:bodyPr/>
                    <a:lstStyle/>
                    <a:p>
                      <a:pPr marL="0" marR="0" algn="ctr">
                        <a:lnSpc>
                          <a:spcPct val="115000"/>
                        </a:lnSpc>
                        <a:spcBef>
                          <a:spcPts val="0"/>
                        </a:spcBef>
                        <a:spcAft>
                          <a:spcPts val="0"/>
                        </a:spcAft>
                      </a:pPr>
                      <a:r>
                        <a:rPr lang="en-US" sz="2800" dirty="0">
                          <a:effectLst/>
                          <a:latin typeface="Calibri" panose="020F0502020204030204" pitchFamily="34" charset="0"/>
                        </a:rPr>
                        <a:t>Program Curriculum Map</a:t>
                      </a:r>
                      <a:endParaRPr lang="en-US" sz="2000" dirty="0">
                        <a:effectLst/>
                        <a:latin typeface="Calibri" panose="020F0502020204030204" pitchFamily="34" charset="0"/>
                      </a:endParaRPr>
                    </a:p>
                    <a:p>
                      <a:pPr marL="0" marR="0">
                        <a:lnSpc>
                          <a:spcPct val="115000"/>
                        </a:lnSpc>
                        <a:spcBef>
                          <a:spcPts val="0"/>
                        </a:spcBef>
                        <a:spcAft>
                          <a:spcPts val="0"/>
                        </a:spcAft>
                      </a:pPr>
                      <a:r>
                        <a:rPr lang="en-US" sz="1100" dirty="0">
                          <a:effectLst/>
                          <a:latin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42466">
                <a:tc gridSpan="8">
                  <a:txBody>
                    <a:bodyPr/>
                    <a:lstStyle/>
                    <a:p>
                      <a:pPr marL="0" marR="0">
                        <a:lnSpc>
                          <a:spcPct val="115000"/>
                        </a:lnSpc>
                        <a:spcBef>
                          <a:spcPts val="0"/>
                        </a:spcBef>
                        <a:spcAft>
                          <a:spcPts val="0"/>
                        </a:spcAft>
                      </a:pPr>
                      <a:r>
                        <a:rPr lang="en-US" sz="1100" dirty="0">
                          <a:effectLst/>
                          <a:latin typeface="Calibri" panose="020F0502020204030204" pitchFamily="34" charset="0"/>
                        </a:rPr>
                        <a:t> </a:t>
                      </a:r>
                    </a:p>
                    <a:p>
                      <a:pPr marL="0" marR="0">
                        <a:lnSpc>
                          <a:spcPct val="115000"/>
                        </a:lnSpc>
                        <a:spcBef>
                          <a:spcPts val="0"/>
                        </a:spcBef>
                        <a:spcAft>
                          <a:spcPts val="0"/>
                        </a:spcAft>
                      </a:pPr>
                      <a:endParaRPr lang="en-US" sz="1100" dirty="0">
                        <a:effectLst/>
                        <a:latin typeface="Calibri" panose="020F0502020204030204" pitchFamily="34" charset="0"/>
                      </a:endParaRPr>
                    </a:p>
                    <a:p>
                      <a:pPr marL="0" marR="0">
                        <a:lnSpc>
                          <a:spcPct val="115000"/>
                        </a:lnSpc>
                        <a:spcBef>
                          <a:spcPts val="0"/>
                        </a:spcBef>
                        <a:spcAft>
                          <a:spcPts val="0"/>
                        </a:spcAft>
                      </a:pPr>
                      <a:r>
                        <a:rPr lang="en-US" sz="1800" dirty="0">
                          <a:effectLst/>
                          <a:latin typeface="Calibri" panose="020F0502020204030204" pitchFamily="34" charset="0"/>
                        </a:rPr>
                        <a:t>Program Name</a:t>
                      </a:r>
                      <a:r>
                        <a:rPr lang="en-US" sz="1100" b="1" dirty="0">
                          <a:effectLst/>
                          <a:latin typeface="Calibri" panose="020F0502020204030204" pitchFamily="34" charset="0"/>
                        </a:rPr>
                        <a:t>______________________________________________________________________</a:t>
                      </a:r>
                      <a:r>
                        <a:rPr lang="en-US" sz="1100" dirty="0">
                          <a:effectLst/>
                          <a:latin typeface="Calibri" panose="020F0502020204030204" pitchFamily="34" charset="0"/>
                        </a:rPr>
                        <a:t>_</a:t>
                      </a:r>
                    </a:p>
                    <a:p>
                      <a:pPr marL="0" marR="0">
                        <a:lnSpc>
                          <a:spcPct val="115000"/>
                        </a:lnSpc>
                        <a:spcBef>
                          <a:spcPts val="0"/>
                        </a:spcBef>
                        <a:spcAft>
                          <a:spcPts val="0"/>
                        </a:spcAft>
                      </a:pPr>
                      <a:r>
                        <a:rPr lang="en-US" sz="1100" dirty="0">
                          <a:effectLst/>
                          <a:latin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323803">
                <a:tc>
                  <a:txBody>
                    <a:bodyPr/>
                    <a:lstStyle/>
                    <a:p>
                      <a:pPr marL="0" marR="0">
                        <a:lnSpc>
                          <a:spcPct val="115000"/>
                        </a:lnSpc>
                        <a:spcBef>
                          <a:spcPts val="0"/>
                        </a:spcBef>
                        <a:spcAft>
                          <a:spcPts val="0"/>
                        </a:spcAft>
                      </a:pPr>
                      <a:r>
                        <a:rPr lang="en-US" sz="1100">
                          <a:effectLst/>
                          <a:latin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71755" marR="71755">
                        <a:lnSpc>
                          <a:spcPct val="115000"/>
                        </a:lnSpc>
                        <a:spcBef>
                          <a:spcPts val="0"/>
                        </a:spcBef>
                        <a:spcAft>
                          <a:spcPts val="0"/>
                        </a:spcAft>
                      </a:pPr>
                      <a:r>
                        <a:rPr lang="en-US" sz="1800" b="1" dirty="0">
                          <a:effectLst/>
                          <a:latin typeface="Calibri" panose="020F0502020204030204" pitchFamily="34" charset="0"/>
                        </a:rPr>
                        <a:t>Course 1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solidFill>
                  </a:tcPr>
                </a:tc>
                <a:tc>
                  <a:txBody>
                    <a:bodyPr/>
                    <a:lstStyle/>
                    <a:p>
                      <a:pPr marL="71755" marR="71755">
                        <a:lnSpc>
                          <a:spcPct val="115000"/>
                        </a:lnSpc>
                        <a:spcBef>
                          <a:spcPts val="0"/>
                        </a:spcBef>
                        <a:spcAft>
                          <a:spcPts val="0"/>
                        </a:spcAft>
                      </a:pPr>
                      <a:r>
                        <a:rPr lang="en-US" sz="1800" b="1" dirty="0">
                          <a:effectLst/>
                          <a:latin typeface="Calibri" panose="020F0502020204030204" pitchFamily="34" charset="0"/>
                        </a:rPr>
                        <a:t>Course 2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solidFill>
                  </a:tcPr>
                </a:tc>
                <a:tc>
                  <a:txBody>
                    <a:bodyPr/>
                    <a:lstStyle/>
                    <a:p>
                      <a:pPr marL="71755" marR="71755">
                        <a:lnSpc>
                          <a:spcPct val="115000"/>
                        </a:lnSpc>
                        <a:spcBef>
                          <a:spcPts val="0"/>
                        </a:spcBef>
                        <a:spcAft>
                          <a:spcPts val="0"/>
                        </a:spcAft>
                      </a:pPr>
                      <a:r>
                        <a:rPr lang="en-US" sz="1800" b="1" dirty="0">
                          <a:effectLst/>
                          <a:latin typeface="Calibri" panose="020F0502020204030204" pitchFamily="34" charset="0"/>
                        </a:rPr>
                        <a:t>Course 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solidFill>
                  </a:tcPr>
                </a:tc>
                <a:tc>
                  <a:txBody>
                    <a:bodyPr/>
                    <a:lstStyle/>
                    <a:p>
                      <a:pPr marL="71755" marR="71755">
                        <a:lnSpc>
                          <a:spcPct val="115000"/>
                        </a:lnSpc>
                        <a:spcBef>
                          <a:spcPts val="0"/>
                        </a:spcBef>
                        <a:spcAft>
                          <a:spcPts val="0"/>
                        </a:spcAft>
                      </a:pPr>
                      <a:r>
                        <a:rPr lang="en-US" sz="1800" b="1" dirty="0">
                          <a:effectLst/>
                          <a:latin typeface="Calibri" panose="020F0502020204030204" pitchFamily="34" charset="0"/>
                        </a:rPr>
                        <a:t>Course 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solidFill>
                  </a:tcPr>
                </a:tc>
                <a:tc>
                  <a:txBody>
                    <a:bodyPr/>
                    <a:lstStyle/>
                    <a:p>
                      <a:pPr marL="71755" marR="71755">
                        <a:lnSpc>
                          <a:spcPct val="115000"/>
                        </a:lnSpc>
                        <a:spcBef>
                          <a:spcPts val="0"/>
                        </a:spcBef>
                        <a:spcAft>
                          <a:spcPts val="0"/>
                        </a:spcAft>
                      </a:pPr>
                      <a:r>
                        <a:rPr lang="en-US" sz="1800" b="1" dirty="0">
                          <a:effectLst/>
                          <a:latin typeface="Calibri" panose="020F0502020204030204" pitchFamily="34" charset="0"/>
                        </a:rPr>
                        <a:t>Course 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solidFill>
                  </a:tcPr>
                </a:tc>
                <a:tc>
                  <a:txBody>
                    <a:bodyPr/>
                    <a:lstStyle/>
                    <a:p>
                      <a:pPr marL="71755" marR="71755">
                        <a:lnSpc>
                          <a:spcPct val="115000"/>
                        </a:lnSpc>
                        <a:spcBef>
                          <a:spcPts val="0"/>
                        </a:spcBef>
                        <a:spcAft>
                          <a:spcPts val="0"/>
                        </a:spcAft>
                      </a:pPr>
                      <a:r>
                        <a:rPr lang="en-US" sz="1800" b="1" dirty="0">
                          <a:effectLst/>
                          <a:latin typeface="Calibri" panose="020F0502020204030204" pitchFamily="34" charset="0"/>
                        </a:rPr>
                        <a:t>Course 6</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solidFill>
                  </a:tcPr>
                </a:tc>
                <a:tc>
                  <a:txBody>
                    <a:bodyPr/>
                    <a:lstStyle/>
                    <a:p>
                      <a:pPr marL="71755" marR="71755">
                        <a:lnSpc>
                          <a:spcPct val="115000"/>
                        </a:lnSpc>
                        <a:spcBef>
                          <a:spcPts val="0"/>
                        </a:spcBef>
                        <a:spcAft>
                          <a:spcPts val="0"/>
                        </a:spcAft>
                      </a:pPr>
                      <a:r>
                        <a:rPr lang="en-US" sz="1800" b="1" dirty="0">
                          <a:effectLst/>
                          <a:latin typeface="Calibri" panose="020F0502020204030204" pitchFamily="34" charset="0"/>
                        </a:rPr>
                        <a:t>Course 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solidFill>
                  </a:tcPr>
                </a:tc>
                <a:extLst>
                  <a:ext uri="{0D108BD9-81ED-4DB2-BD59-A6C34878D82A}">
                    <a16:rowId xmlns:a16="http://schemas.microsoft.com/office/drawing/2014/main" val="10002"/>
                  </a:ext>
                </a:extLst>
              </a:tr>
              <a:tr h="333636">
                <a:tc>
                  <a:txBody>
                    <a:bodyPr/>
                    <a:lstStyle/>
                    <a:p>
                      <a:pPr marL="0" marR="0">
                        <a:lnSpc>
                          <a:spcPct val="115000"/>
                        </a:lnSpc>
                        <a:spcBef>
                          <a:spcPts val="0"/>
                        </a:spcBef>
                        <a:spcAft>
                          <a:spcPts val="0"/>
                        </a:spcAft>
                      </a:pPr>
                      <a:r>
                        <a:rPr lang="en-US" sz="1600" dirty="0">
                          <a:effectLst/>
                          <a:latin typeface="Calibri" panose="020F0502020204030204" pitchFamily="34" charset="0"/>
                        </a:rPr>
                        <a:t>PSLO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3"/>
                  </a:ext>
                </a:extLst>
              </a:tr>
              <a:tr h="333636">
                <a:tc>
                  <a:txBody>
                    <a:bodyPr/>
                    <a:lstStyle/>
                    <a:p>
                      <a:pPr marL="0" marR="0">
                        <a:lnSpc>
                          <a:spcPct val="115000"/>
                        </a:lnSpc>
                        <a:spcBef>
                          <a:spcPts val="0"/>
                        </a:spcBef>
                        <a:spcAft>
                          <a:spcPts val="0"/>
                        </a:spcAft>
                      </a:pPr>
                      <a:r>
                        <a:rPr lang="en-US" sz="1600" dirty="0">
                          <a:effectLst/>
                          <a:latin typeface="Calibri" panose="020F0502020204030204" pitchFamily="34" charset="0"/>
                        </a:rPr>
                        <a:t>PSLO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a:effectLst/>
                          <a:latin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a:effectLst/>
                          <a:latin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a:effectLst/>
                          <a:latin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a:effectLst/>
                          <a:latin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4"/>
                  </a:ext>
                </a:extLst>
              </a:tr>
              <a:tr h="333636">
                <a:tc>
                  <a:txBody>
                    <a:bodyPr/>
                    <a:lstStyle/>
                    <a:p>
                      <a:pPr marL="0" marR="0">
                        <a:lnSpc>
                          <a:spcPct val="115000"/>
                        </a:lnSpc>
                        <a:spcBef>
                          <a:spcPts val="0"/>
                        </a:spcBef>
                        <a:spcAft>
                          <a:spcPts val="0"/>
                        </a:spcAft>
                      </a:pPr>
                      <a:r>
                        <a:rPr lang="en-US" sz="1600" dirty="0">
                          <a:effectLst/>
                          <a:latin typeface="Calibri" panose="020F0502020204030204" pitchFamily="34" charset="0"/>
                        </a:rPr>
                        <a:t>PSLO 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a:effectLst/>
                          <a:latin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a:effectLst/>
                          <a:latin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5"/>
                  </a:ext>
                </a:extLst>
              </a:tr>
              <a:tr h="333636">
                <a:tc>
                  <a:txBody>
                    <a:bodyPr/>
                    <a:lstStyle/>
                    <a:p>
                      <a:pPr marL="0" marR="0">
                        <a:lnSpc>
                          <a:spcPct val="115000"/>
                        </a:lnSpc>
                        <a:spcBef>
                          <a:spcPts val="0"/>
                        </a:spcBef>
                        <a:spcAft>
                          <a:spcPts val="0"/>
                        </a:spcAft>
                      </a:pPr>
                      <a:r>
                        <a:rPr lang="en-US" sz="1600" dirty="0">
                          <a:effectLst/>
                          <a:latin typeface="Calibri" panose="020F0502020204030204" pitchFamily="34" charset="0"/>
                        </a:rPr>
                        <a:t>PSLO 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a:effectLst/>
                          <a:latin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a:effectLst/>
                          <a:latin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a:effectLst/>
                          <a:latin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72436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90000"/>
                </a:solidFill>
                <a:latin typeface="Aharoni" panose="02010803020104030203" pitchFamily="2" charset="-79"/>
                <a:cs typeface="Aharoni" panose="02010803020104030203" pitchFamily="2" charset="-79"/>
              </a:rPr>
              <a:t>Curriculum Map</a:t>
            </a:r>
          </a:p>
        </p:txBody>
      </p:sp>
      <p:sp>
        <p:nvSpPr>
          <p:cNvPr id="5" name="Content Placeholder 1"/>
          <p:cNvSpPr txBox="1">
            <a:spLocks/>
          </p:cNvSpPr>
          <p:nvPr/>
        </p:nvSpPr>
        <p:spPr>
          <a:xfrm>
            <a:off x="906162" y="1690687"/>
            <a:ext cx="10447638" cy="4790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bg1"/>
                </a:solidFill>
                <a:latin typeface="Calibri" panose="020F0502020204030204" pitchFamily="34" charset="0"/>
              </a:rPr>
              <a:t>Your program has a complete IRMA chart that aligns ISLOs, School Learning Outcomes (where applicable), PSLOs, and CSLOs.  The curriculum map for the Annual Planning and Assessment Report is different from your complete IRMA chart.  </a:t>
            </a:r>
          </a:p>
          <a:p>
            <a:pPr marL="0" indent="0">
              <a:buNone/>
            </a:pPr>
            <a:endParaRPr lang="en-US" sz="3600" i="1" dirty="0">
              <a:latin typeface="Calibri" panose="020F0502020204030204" pitchFamily="34" charset="0"/>
            </a:endParaRPr>
          </a:p>
          <a:p>
            <a:pPr marL="0" indent="0">
              <a:buNone/>
            </a:pPr>
            <a:r>
              <a:rPr lang="en-US" i="1" dirty="0">
                <a:solidFill>
                  <a:srgbClr val="990000"/>
                </a:solidFill>
                <a:latin typeface="Calibri" panose="020F0502020204030204" pitchFamily="34" charset="0"/>
              </a:rPr>
              <a:t>On the chart for this report, list the two or three primary courses where programmatic assessment of the student learning outcomes takes place in the curriculum.</a:t>
            </a:r>
            <a:endParaRPr lang="en-US" dirty="0">
              <a:solidFill>
                <a:srgbClr val="990000"/>
              </a:solidFill>
              <a:latin typeface="Calibri" panose="020F0502020204030204" pitchFamily="34" charset="0"/>
            </a:endParaRPr>
          </a:p>
        </p:txBody>
      </p:sp>
    </p:spTree>
    <p:extLst>
      <p:ext uri="{BB962C8B-B14F-4D97-AF65-F5344CB8AC3E}">
        <p14:creationId xmlns:p14="http://schemas.microsoft.com/office/powerpoint/2010/main" val="26628436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90000"/>
                </a:solidFill>
                <a:latin typeface="Aharoni" panose="02010803020104030203" pitchFamily="2" charset="-79"/>
                <a:cs typeface="Aharoni" panose="02010803020104030203" pitchFamily="2" charset="-79"/>
              </a:rPr>
              <a:t>Curriculum Map Designations</a:t>
            </a:r>
          </a:p>
        </p:txBody>
      </p:sp>
      <p:sp>
        <p:nvSpPr>
          <p:cNvPr id="5" name="Content Placeholder 1"/>
          <p:cNvSpPr txBox="1">
            <a:spLocks/>
          </p:cNvSpPr>
          <p:nvPr/>
        </p:nvSpPr>
        <p:spPr>
          <a:xfrm>
            <a:off x="906162" y="1690687"/>
            <a:ext cx="10447638" cy="47903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990000"/>
                </a:solidFill>
                <a:latin typeface="Calibri" panose="020F0502020204030204" pitchFamily="34" charset="0"/>
              </a:rPr>
              <a:t>I = Introduced. </a:t>
            </a:r>
            <a:r>
              <a:rPr lang="en-US" sz="3600" dirty="0">
                <a:solidFill>
                  <a:srgbClr val="990000"/>
                </a:solidFill>
                <a:latin typeface="Calibri" panose="020F0502020204030204" pitchFamily="34" charset="0"/>
              </a:rPr>
              <a:t> </a:t>
            </a:r>
            <a:r>
              <a:rPr lang="en-US" sz="3600" dirty="0">
                <a:solidFill>
                  <a:schemeClr val="bg1"/>
                </a:solidFill>
                <a:latin typeface="Calibri" panose="020F0502020204030204" pitchFamily="34" charset="0"/>
              </a:rPr>
              <a:t>An “I” indicates that the students are being introduced to the outcome and the course covers material related to the PSLO. </a:t>
            </a:r>
          </a:p>
          <a:p>
            <a:pPr marL="457200" lvl="1" indent="0">
              <a:buNone/>
            </a:pPr>
            <a:endParaRPr lang="en-US" i="1" dirty="0">
              <a:solidFill>
                <a:srgbClr val="FFAB20"/>
              </a:solidFill>
              <a:latin typeface="Calibri" panose="020F0502020204030204" pitchFamily="34" charset="0"/>
            </a:endParaRPr>
          </a:p>
          <a:p>
            <a:pPr marL="457200" lvl="1" indent="0">
              <a:buNone/>
            </a:pPr>
            <a:r>
              <a:rPr lang="en-US" b="1" i="1" dirty="0">
                <a:solidFill>
                  <a:schemeClr val="bg1"/>
                </a:solidFill>
                <a:latin typeface="Calibri" panose="020F0502020204030204" pitchFamily="34" charset="0"/>
              </a:rPr>
              <a:t>Best practice = </a:t>
            </a:r>
            <a:r>
              <a:rPr lang="en-US" i="1" dirty="0">
                <a:solidFill>
                  <a:schemeClr val="bg1"/>
                </a:solidFill>
                <a:latin typeface="Calibri" panose="020F0502020204030204" pitchFamily="34" charset="0"/>
              </a:rPr>
              <a:t>Students </a:t>
            </a:r>
            <a:r>
              <a:rPr lang="en-US" b="1" i="1" dirty="0">
                <a:solidFill>
                  <a:schemeClr val="bg1"/>
                </a:solidFill>
                <a:latin typeface="Calibri" panose="020F0502020204030204" pitchFamily="34" charset="0"/>
              </a:rPr>
              <a:t>introduced</a:t>
            </a:r>
            <a:r>
              <a:rPr lang="en-US" i="1" dirty="0">
                <a:solidFill>
                  <a:schemeClr val="bg1"/>
                </a:solidFill>
                <a:latin typeface="Calibri" panose="020F0502020204030204" pitchFamily="34" charset="0"/>
              </a:rPr>
              <a:t> to all PSLOs </a:t>
            </a:r>
            <a:r>
              <a:rPr lang="en-US" b="1" i="1" dirty="0">
                <a:solidFill>
                  <a:schemeClr val="bg1"/>
                </a:solidFill>
                <a:latin typeface="Calibri" panose="020F0502020204030204" pitchFamily="34" charset="0"/>
              </a:rPr>
              <a:t>early in the program</a:t>
            </a:r>
            <a:r>
              <a:rPr lang="en-US" i="1" dirty="0">
                <a:solidFill>
                  <a:schemeClr val="bg1"/>
                </a:solidFill>
                <a:latin typeface="Calibri" panose="020F0502020204030204" pitchFamily="34" charset="0"/>
              </a:rPr>
              <a:t> and then be given sufficient opportunities to practice and be reinforced through a formative process before an assessment of their final level of mastery occurs.</a:t>
            </a:r>
          </a:p>
          <a:p>
            <a:pPr marL="0" indent="0">
              <a:buNone/>
            </a:pPr>
            <a:endParaRPr lang="en-US" i="1" dirty="0">
              <a:solidFill>
                <a:srgbClr val="FFAB20"/>
              </a:solidFill>
              <a:latin typeface="Calibri" panose="020F0502020204030204" pitchFamily="34" charset="0"/>
            </a:endParaRPr>
          </a:p>
          <a:p>
            <a:pPr marL="0" indent="0">
              <a:buNone/>
            </a:pPr>
            <a:r>
              <a:rPr lang="en-US" sz="3600" b="1" dirty="0">
                <a:solidFill>
                  <a:srgbClr val="990000"/>
                </a:solidFill>
                <a:latin typeface="Calibri" panose="020F0502020204030204" pitchFamily="34" charset="0"/>
              </a:rPr>
              <a:t>R = Reinforced.</a:t>
            </a:r>
            <a:r>
              <a:rPr lang="en-US" sz="3600" dirty="0">
                <a:solidFill>
                  <a:srgbClr val="990000"/>
                </a:solidFill>
                <a:latin typeface="Calibri" panose="020F0502020204030204" pitchFamily="34" charset="0"/>
              </a:rPr>
              <a:t>  </a:t>
            </a:r>
            <a:r>
              <a:rPr lang="en-US" sz="3600" dirty="0">
                <a:solidFill>
                  <a:schemeClr val="bg1"/>
                </a:solidFill>
                <a:latin typeface="Calibri" panose="020F0502020204030204" pitchFamily="34" charset="0"/>
              </a:rPr>
              <a:t>An “R” indicates that the outcome will be reinforced in the course, and the students are given ample opportunities to learn and practices.</a:t>
            </a:r>
          </a:p>
        </p:txBody>
      </p:sp>
    </p:spTree>
    <p:extLst>
      <p:ext uri="{BB962C8B-B14F-4D97-AF65-F5344CB8AC3E}">
        <p14:creationId xmlns:p14="http://schemas.microsoft.com/office/powerpoint/2010/main" val="35530987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90000"/>
                </a:solidFill>
                <a:latin typeface="Aharoni" panose="02010803020104030203" pitchFamily="2" charset="-79"/>
                <a:cs typeface="Aharoni" panose="02010803020104030203" pitchFamily="2" charset="-79"/>
              </a:rPr>
              <a:t>Curriculum Map Designations</a:t>
            </a:r>
          </a:p>
        </p:txBody>
      </p:sp>
      <p:sp>
        <p:nvSpPr>
          <p:cNvPr id="5" name="Content Placeholder 1"/>
          <p:cNvSpPr txBox="1">
            <a:spLocks/>
          </p:cNvSpPr>
          <p:nvPr/>
        </p:nvSpPr>
        <p:spPr>
          <a:xfrm>
            <a:off x="906162" y="1644032"/>
            <a:ext cx="10447638" cy="4790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b="1" dirty="0">
                <a:solidFill>
                  <a:srgbClr val="990000"/>
                </a:solidFill>
                <a:latin typeface="Calibri" panose="020F0502020204030204" pitchFamily="34" charset="0"/>
              </a:rPr>
              <a:t>M = Mastered. </a:t>
            </a:r>
            <a:r>
              <a:rPr lang="en-US" sz="3300" b="1" dirty="0">
                <a:solidFill>
                  <a:srgbClr val="FFAB20"/>
                </a:solidFill>
                <a:latin typeface="Calibri" panose="020F0502020204030204" pitchFamily="34" charset="0"/>
              </a:rPr>
              <a:t> </a:t>
            </a:r>
            <a:r>
              <a:rPr lang="en-US" sz="3300" dirty="0">
                <a:solidFill>
                  <a:schemeClr val="bg1"/>
                </a:solidFill>
                <a:latin typeface="Calibri" panose="020F0502020204030204" pitchFamily="34" charset="0"/>
              </a:rPr>
              <a:t>An “M” indicates that in the course students will be expected demonstrate mastery of the outcome.</a:t>
            </a:r>
          </a:p>
          <a:p>
            <a:pPr marL="0" indent="0">
              <a:buNone/>
            </a:pPr>
            <a:endParaRPr lang="en-US" sz="1200" dirty="0">
              <a:solidFill>
                <a:schemeClr val="bg1"/>
              </a:solidFill>
              <a:latin typeface="Calibri" panose="020F0502020204030204" pitchFamily="34" charset="0"/>
            </a:endParaRPr>
          </a:p>
          <a:p>
            <a:pPr marL="0" indent="0">
              <a:buNone/>
            </a:pPr>
            <a:r>
              <a:rPr lang="en-US" sz="3300" b="1" dirty="0">
                <a:solidFill>
                  <a:srgbClr val="990000"/>
                </a:solidFill>
                <a:latin typeface="Calibri" panose="020F0502020204030204" pitchFamily="34" charset="0"/>
              </a:rPr>
              <a:t>A = Assessed. </a:t>
            </a:r>
            <a:r>
              <a:rPr lang="en-US" sz="3300" dirty="0">
                <a:solidFill>
                  <a:srgbClr val="990000"/>
                </a:solidFill>
                <a:latin typeface="Calibri" panose="020F0502020204030204" pitchFamily="34" charset="0"/>
              </a:rPr>
              <a:t> </a:t>
            </a:r>
            <a:r>
              <a:rPr lang="en-US" sz="3300" dirty="0">
                <a:solidFill>
                  <a:schemeClr val="bg1"/>
                </a:solidFill>
                <a:latin typeface="Calibri" panose="020F0502020204030204" pitchFamily="34" charset="0"/>
              </a:rPr>
              <a:t>An “A” indicates where evidence and data will be collected for assessment purposes.</a:t>
            </a:r>
          </a:p>
        </p:txBody>
      </p:sp>
    </p:spTree>
    <p:extLst>
      <p:ext uri="{BB962C8B-B14F-4D97-AF65-F5344CB8AC3E}">
        <p14:creationId xmlns:p14="http://schemas.microsoft.com/office/powerpoint/2010/main" val="29016704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347" y="147847"/>
            <a:ext cx="10515600" cy="1325563"/>
          </a:xfrm>
        </p:spPr>
        <p:txBody>
          <a:bodyPr/>
          <a:lstStyle/>
          <a:p>
            <a:r>
              <a:rPr lang="en-US" b="1" dirty="0">
                <a:solidFill>
                  <a:srgbClr val="990000"/>
                </a:solidFill>
                <a:latin typeface="Aharoni" panose="02010803020104030203" pitchFamily="2" charset="-79"/>
                <a:cs typeface="Aharoni" panose="02010803020104030203" pitchFamily="2" charset="-79"/>
              </a:rPr>
              <a:t>Curriculum Map Example</a:t>
            </a:r>
          </a:p>
        </p:txBody>
      </p:sp>
      <p:graphicFrame>
        <p:nvGraphicFramePr>
          <p:cNvPr id="3" name="Table 2"/>
          <p:cNvGraphicFramePr>
            <a:graphicFrameLocks noGrp="1"/>
          </p:cNvGraphicFramePr>
          <p:nvPr>
            <p:extLst>
              <p:ext uri="{D42A27DB-BD31-4B8C-83A1-F6EECF244321}">
                <p14:modId xmlns:p14="http://schemas.microsoft.com/office/powerpoint/2010/main" val="3122617800"/>
              </p:ext>
            </p:extLst>
          </p:nvPr>
        </p:nvGraphicFramePr>
        <p:xfrm>
          <a:off x="721031" y="1275430"/>
          <a:ext cx="10360330" cy="5149515"/>
        </p:xfrm>
        <a:graphic>
          <a:graphicData uri="http://schemas.openxmlformats.org/drawingml/2006/table">
            <a:tbl>
              <a:tblPr firstRow="1" firstCol="1" bandRow="1">
                <a:effectLst>
                  <a:outerShdw blurRad="50800" dist="38100" dir="2700000" algn="tl" rotWithShape="0">
                    <a:prstClr val="black">
                      <a:alpha val="40000"/>
                    </a:prstClr>
                  </a:outerShdw>
                </a:effectLst>
                <a:tableStyleId>{D7AC3CCA-C797-4891-BE02-D94E43425B78}</a:tableStyleId>
              </a:tblPr>
              <a:tblGrid>
                <a:gridCol w="1294819">
                  <a:extLst>
                    <a:ext uri="{9D8B030D-6E8A-4147-A177-3AD203B41FA5}">
                      <a16:colId xmlns:a16="http://schemas.microsoft.com/office/drawing/2014/main" val="20000"/>
                    </a:ext>
                  </a:extLst>
                </a:gridCol>
                <a:gridCol w="1294819">
                  <a:extLst>
                    <a:ext uri="{9D8B030D-6E8A-4147-A177-3AD203B41FA5}">
                      <a16:colId xmlns:a16="http://schemas.microsoft.com/office/drawing/2014/main" val="20001"/>
                    </a:ext>
                  </a:extLst>
                </a:gridCol>
                <a:gridCol w="1294819">
                  <a:extLst>
                    <a:ext uri="{9D8B030D-6E8A-4147-A177-3AD203B41FA5}">
                      <a16:colId xmlns:a16="http://schemas.microsoft.com/office/drawing/2014/main" val="20002"/>
                    </a:ext>
                  </a:extLst>
                </a:gridCol>
                <a:gridCol w="1294819">
                  <a:extLst>
                    <a:ext uri="{9D8B030D-6E8A-4147-A177-3AD203B41FA5}">
                      <a16:colId xmlns:a16="http://schemas.microsoft.com/office/drawing/2014/main" val="20003"/>
                    </a:ext>
                  </a:extLst>
                </a:gridCol>
                <a:gridCol w="1294819">
                  <a:extLst>
                    <a:ext uri="{9D8B030D-6E8A-4147-A177-3AD203B41FA5}">
                      <a16:colId xmlns:a16="http://schemas.microsoft.com/office/drawing/2014/main" val="20004"/>
                    </a:ext>
                  </a:extLst>
                </a:gridCol>
                <a:gridCol w="1294819">
                  <a:extLst>
                    <a:ext uri="{9D8B030D-6E8A-4147-A177-3AD203B41FA5}">
                      <a16:colId xmlns:a16="http://schemas.microsoft.com/office/drawing/2014/main" val="20005"/>
                    </a:ext>
                  </a:extLst>
                </a:gridCol>
                <a:gridCol w="1294819">
                  <a:extLst>
                    <a:ext uri="{9D8B030D-6E8A-4147-A177-3AD203B41FA5}">
                      <a16:colId xmlns:a16="http://schemas.microsoft.com/office/drawing/2014/main" val="20006"/>
                    </a:ext>
                  </a:extLst>
                </a:gridCol>
                <a:gridCol w="1296597">
                  <a:extLst>
                    <a:ext uri="{9D8B030D-6E8A-4147-A177-3AD203B41FA5}">
                      <a16:colId xmlns:a16="http://schemas.microsoft.com/office/drawing/2014/main" val="20007"/>
                    </a:ext>
                  </a:extLst>
                </a:gridCol>
              </a:tblGrid>
              <a:tr h="3755829">
                <a:tc>
                  <a:txBody>
                    <a:bodyPr/>
                    <a:lstStyle/>
                    <a:p>
                      <a:pPr marL="0" marR="0" algn="l" defTabSz="914400" rtl="0" eaLnBrk="1" latinLnBrk="0" hangingPunct="1">
                        <a:lnSpc>
                          <a:spcPct val="115000"/>
                        </a:lnSpc>
                        <a:spcBef>
                          <a:spcPts val="0"/>
                        </a:spcBef>
                        <a:spcAft>
                          <a:spcPts val="0"/>
                        </a:spcAft>
                      </a:pPr>
                      <a:r>
                        <a:rPr lang="en-US" sz="1300" kern="1200" dirty="0">
                          <a:solidFill>
                            <a:schemeClr val="bg1"/>
                          </a:solidFill>
                          <a:effectLst/>
                        </a:rPr>
                        <a:t> </a:t>
                      </a:r>
                      <a:endParaRPr lang="en-US" sz="1300" kern="1200" dirty="0">
                        <a:solidFill>
                          <a:schemeClr val="bg1"/>
                        </a:solidFill>
                        <a:effectLst/>
                        <a:latin typeface="+mn-lt"/>
                        <a:ea typeface="+mn-ea"/>
                        <a:cs typeface="+mn-cs"/>
                      </a:endParaRPr>
                    </a:p>
                  </a:txBody>
                  <a:tcPr marL="77969" marR="77969" marT="0" marB="0">
                    <a:solidFill>
                      <a:schemeClr val="tx1"/>
                    </a:solidFill>
                  </a:tcPr>
                </a:tc>
                <a:tc>
                  <a:txBody>
                    <a:bodyPr/>
                    <a:lstStyle/>
                    <a:p>
                      <a:pPr marL="0" marR="0" algn="l" defTabSz="914400" rtl="0" eaLnBrk="1" latinLnBrk="0" hangingPunct="1">
                        <a:lnSpc>
                          <a:spcPct val="115000"/>
                        </a:lnSpc>
                        <a:spcBef>
                          <a:spcPts val="0"/>
                        </a:spcBef>
                        <a:spcAft>
                          <a:spcPts val="0"/>
                        </a:spcAft>
                      </a:pPr>
                      <a:r>
                        <a:rPr lang="en-US" sz="2000" b="1" kern="1200" dirty="0">
                          <a:solidFill>
                            <a:schemeClr val="bg1"/>
                          </a:solidFill>
                          <a:effectLst/>
                          <a:latin typeface="Calibri" panose="020F0502020204030204" pitchFamily="34" charset="0"/>
                        </a:rPr>
                        <a:t>    MAT 095 - Beginning Algebra</a:t>
                      </a:r>
                    </a:p>
                    <a:p>
                      <a:pPr marL="0" marR="0" algn="l" defTabSz="914400" rtl="0" eaLnBrk="1" latinLnBrk="0" hangingPunct="1">
                        <a:lnSpc>
                          <a:spcPct val="115000"/>
                        </a:lnSpc>
                        <a:spcBef>
                          <a:spcPts val="0"/>
                        </a:spcBef>
                        <a:spcAft>
                          <a:spcPts val="0"/>
                        </a:spcAft>
                      </a:pPr>
                      <a:r>
                        <a:rPr lang="en-US" sz="2000" b="1" kern="1200" dirty="0">
                          <a:solidFill>
                            <a:schemeClr val="bg1"/>
                          </a:solidFill>
                          <a:effectLst/>
                          <a:latin typeface="Calibri" panose="020F0502020204030204" pitchFamily="34" charset="0"/>
                        </a:rPr>
                        <a:t> </a:t>
                      </a:r>
                      <a:endParaRPr lang="en-US" sz="2000" b="1" kern="1200" dirty="0">
                        <a:solidFill>
                          <a:schemeClr val="bg1"/>
                        </a:solidFill>
                        <a:effectLst/>
                        <a:latin typeface="Calibri" panose="020F0502020204030204" pitchFamily="34" charset="0"/>
                        <a:ea typeface="+mn-ea"/>
                        <a:cs typeface="+mn-cs"/>
                      </a:endParaRPr>
                    </a:p>
                  </a:txBody>
                  <a:tcPr marL="77969" marR="77969" marT="0" marB="0" vert="vert270">
                    <a:solidFill>
                      <a:schemeClr val="tx1"/>
                    </a:solidFill>
                  </a:tcPr>
                </a:tc>
                <a:tc>
                  <a:txBody>
                    <a:bodyPr/>
                    <a:lstStyle/>
                    <a:p>
                      <a:pPr marL="0" marR="0" algn="l" defTabSz="914400" rtl="0" eaLnBrk="1" latinLnBrk="0" hangingPunct="1">
                        <a:lnSpc>
                          <a:spcPct val="115000"/>
                        </a:lnSpc>
                        <a:spcBef>
                          <a:spcPts val="0"/>
                        </a:spcBef>
                        <a:spcAft>
                          <a:spcPts val="0"/>
                        </a:spcAft>
                      </a:pPr>
                      <a:r>
                        <a:rPr lang="en-US" sz="2000" b="1" kern="1200" dirty="0">
                          <a:solidFill>
                            <a:schemeClr val="bg1"/>
                          </a:solidFill>
                          <a:effectLst/>
                          <a:latin typeface="Calibri" panose="020F0502020204030204" pitchFamily="34" charset="0"/>
                        </a:rPr>
                        <a:t>    MAT 131-Mathematics for </a:t>
                      </a:r>
                    </a:p>
                    <a:p>
                      <a:pPr marL="0" marR="0" algn="l" defTabSz="914400" rtl="0" eaLnBrk="1" latinLnBrk="0" hangingPunct="1">
                        <a:lnSpc>
                          <a:spcPct val="115000"/>
                        </a:lnSpc>
                        <a:spcBef>
                          <a:spcPts val="0"/>
                        </a:spcBef>
                        <a:spcAft>
                          <a:spcPts val="0"/>
                        </a:spcAft>
                      </a:pPr>
                      <a:r>
                        <a:rPr lang="en-US" sz="2000" b="1" kern="1200" dirty="0">
                          <a:solidFill>
                            <a:schemeClr val="bg1"/>
                          </a:solidFill>
                          <a:effectLst/>
                          <a:latin typeface="Calibri" panose="020F0502020204030204" pitchFamily="34" charset="0"/>
                        </a:rPr>
                        <a:t>    Liberal Arts</a:t>
                      </a:r>
                    </a:p>
                    <a:p>
                      <a:pPr marL="0" marR="0" algn="l" defTabSz="914400" rtl="0" eaLnBrk="1" latinLnBrk="0" hangingPunct="1">
                        <a:lnSpc>
                          <a:spcPct val="115000"/>
                        </a:lnSpc>
                        <a:spcBef>
                          <a:spcPts val="0"/>
                        </a:spcBef>
                        <a:spcAft>
                          <a:spcPts val="0"/>
                        </a:spcAft>
                      </a:pPr>
                      <a:r>
                        <a:rPr lang="en-US" sz="2000" b="1" kern="1200" dirty="0">
                          <a:solidFill>
                            <a:schemeClr val="bg1"/>
                          </a:solidFill>
                          <a:effectLst/>
                          <a:latin typeface="Calibri" panose="020F0502020204030204" pitchFamily="34" charset="0"/>
                        </a:rPr>
                        <a:t> </a:t>
                      </a:r>
                      <a:endParaRPr lang="en-US" sz="2000" b="1" kern="1200" dirty="0">
                        <a:solidFill>
                          <a:schemeClr val="bg1"/>
                        </a:solidFill>
                        <a:effectLst/>
                        <a:latin typeface="Calibri" panose="020F0502020204030204" pitchFamily="34" charset="0"/>
                        <a:ea typeface="+mn-ea"/>
                        <a:cs typeface="+mn-cs"/>
                      </a:endParaRPr>
                    </a:p>
                  </a:txBody>
                  <a:tcPr marL="77969" marR="77969" marT="0" marB="0" vert="vert270">
                    <a:solidFill>
                      <a:schemeClr val="tx1"/>
                    </a:solidFill>
                  </a:tcPr>
                </a:tc>
                <a:tc>
                  <a:txBody>
                    <a:bodyPr/>
                    <a:lstStyle/>
                    <a:p>
                      <a:pPr marL="0" marR="0" algn="l" defTabSz="914400" rtl="0" eaLnBrk="1" latinLnBrk="0" hangingPunct="1">
                        <a:lnSpc>
                          <a:spcPct val="115000"/>
                        </a:lnSpc>
                        <a:spcBef>
                          <a:spcPts val="0"/>
                        </a:spcBef>
                        <a:spcAft>
                          <a:spcPts val="0"/>
                        </a:spcAft>
                      </a:pPr>
                      <a:r>
                        <a:rPr lang="en-US" sz="2000" b="1" kern="1200" dirty="0">
                          <a:solidFill>
                            <a:schemeClr val="bg1"/>
                          </a:solidFill>
                          <a:effectLst/>
                          <a:latin typeface="Calibri" panose="020F0502020204030204" pitchFamily="34" charset="0"/>
                        </a:rPr>
                        <a:t>    MAT 332 - Advanced Calculus</a:t>
                      </a:r>
                      <a:endParaRPr lang="en-US" sz="2000" b="1" kern="1200" dirty="0">
                        <a:solidFill>
                          <a:schemeClr val="bg1"/>
                        </a:solidFill>
                        <a:effectLst/>
                        <a:latin typeface="Calibri" panose="020F0502020204030204" pitchFamily="34" charset="0"/>
                        <a:ea typeface="+mn-ea"/>
                        <a:cs typeface="+mn-cs"/>
                      </a:endParaRPr>
                    </a:p>
                  </a:txBody>
                  <a:tcPr marL="77969" marR="77969" marT="0" marB="0" vert="vert270">
                    <a:solidFill>
                      <a:schemeClr val="tx1"/>
                    </a:solidFill>
                  </a:tcPr>
                </a:tc>
                <a:tc>
                  <a:txBody>
                    <a:bodyPr/>
                    <a:lstStyle/>
                    <a:p>
                      <a:pPr marL="0" marR="0" algn="l" defTabSz="914400" rtl="0" eaLnBrk="1" latinLnBrk="0" hangingPunct="1">
                        <a:lnSpc>
                          <a:spcPct val="115000"/>
                        </a:lnSpc>
                        <a:spcBef>
                          <a:spcPts val="0"/>
                        </a:spcBef>
                        <a:spcAft>
                          <a:spcPts val="0"/>
                        </a:spcAft>
                      </a:pPr>
                      <a:r>
                        <a:rPr lang="en-US" sz="2000" b="1" kern="1200" dirty="0">
                          <a:solidFill>
                            <a:schemeClr val="bg1"/>
                          </a:solidFill>
                          <a:effectLst/>
                          <a:latin typeface="Calibri" panose="020F0502020204030204" pitchFamily="34" charset="0"/>
                        </a:rPr>
                        <a:t>    MAT 334 - Differential Equations</a:t>
                      </a:r>
                      <a:endParaRPr lang="en-US" sz="2000" b="1" kern="1200" dirty="0">
                        <a:solidFill>
                          <a:schemeClr val="bg1"/>
                        </a:solidFill>
                        <a:effectLst/>
                        <a:latin typeface="Calibri" panose="020F0502020204030204" pitchFamily="34" charset="0"/>
                        <a:ea typeface="+mn-ea"/>
                        <a:cs typeface="+mn-cs"/>
                      </a:endParaRPr>
                    </a:p>
                  </a:txBody>
                  <a:tcPr marL="77969" marR="77969" marT="0" marB="0" vert="vert270">
                    <a:solidFill>
                      <a:schemeClr val="tx1"/>
                    </a:solidFill>
                  </a:tcPr>
                </a:tc>
                <a:tc>
                  <a:txBody>
                    <a:bodyPr/>
                    <a:lstStyle/>
                    <a:p>
                      <a:pPr marL="0" marR="0">
                        <a:lnSpc>
                          <a:spcPct val="115000"/>
                        </a:lnSpc>
                        <a:spcBef>
                          <a:spcPts val="0"/>
                        </a:spcBef>
                        <a:spcAft>
                          <a:spcPts val="0"/>
                        </a:spcAft>
                      </a:pPr>
                      <a:r>
                        <a:rPr lang="en-US" sz="2000" b="1" dirty="0">
                          <a:solidFill>
                            <a:schemeClr val="bg1"/>
                          </a:solidFill>
                          <a:effectLst/>
                          <a:latin typeface="Calibri" panose="020F0502020204030204" pitchFamily="34" charset="0"/>
                        </a:rPr>
                        <a:t>    MAT 437 - Complex Variables I</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vert="vert270">
                    <a:solidFill>
                      <a:schemeClr val="tx1"/>
                    </a:solidFill>
                  </a:tcPr>
                </a:tc>
                <a:tc>
                  <a:txBody>
                    <a:bodyPr/>
                    <a:lstStyle/>
                    <a:p>
                      <a:pPr marL="0" marR="0">
                        <a:lnSpc>
                          <a:spcPct val="115000"/>
                        </a:lnSpc>
                        <a:spcBef>
                          <a:spcPts val="0"/>
                        </a:spcBef>
                        <a:spcAft>
                          <a:spcPts val="0"/>
                        </a:spcAft>
                      </a:pPr>
                      <a:r>
                        <a:rPr lang="en-US" sz="2000" b="1" dirty="0">
                          <a:solidFill>
                            <a:schemeClr val="bg1"/>
                          </a:solidFill>
                          <a:effectLst/>
                          <a:latin typeface="Calibri" panose="020F0502020204030204" pitchFamily="34" charset="0"/>
                        </a:rPr>
                        <a:t>    MAT 498 - Senior Seminar I</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vert="vert270">
                    <a:solidFill>
                      <a:schemeClr val="tx1"/>
                    </a:solidFill>
                  </a:tcPr>
                </a:tc>
                <a:tc>
                  <a:txBody>
                    <a:bodyPr/>
                    <a:lstStyle/>
                    <a:p>
                      <a:pPr marL="0" marR="0">
                        <a:lnSpc>
                          <a:spcPct val="115000"/>
                        </a:lnSpc>
                        <a:spcBef>
                          <a:spcPts val="0"/>
                        </a:spcBef>
                        <a:spcAft>
                          <a:spcPts val="0"/>
                        </a:spcAft>
                      </a:pPr>
                      <a:r>
                        <a:rPr lang="en-US" sz="2000" b="1" dirty="0">
                          <a:solidFill>
                            <a:schemeClr val="bg1"/>
                          </a:solidFill>
                          <a:effectLst/>
                          <a:latin typeface="Calibri" panose="020F0502020204030204" pitchFamily="34" charset="0"/>
                        </a:rPr>
                        <a:t>    MAT 499 - Senior Seminar II</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vert="vert270">
                    <a:solidFill>
                      <a:schemeClr val="tx1"/>
                    </a:solidFill>
                  </a:tcPr>
                </a:tc>
                <a:extLst>
                  <a:ext uri="{0D108BD9-81ED-4DB2-BD59-A6C34878D82A}">
                    <a16:rowId xmlns:a16="http://schemas.microsoft.com/office/drawing/2014/main" val="10000"/>
                  </a:ext>
                </a:extLst>
              </a:tr>
              <a:tr h="362568">
                <a:tc>
                  <a:txBody>
                    <a:bodyPr/>
                    <a:lstStyle/>
                    <a:p>
                      <a:pPr marL="0" marR="0" algn="ctr" defTabSz="914400" rtl="0" eaLnBrk="1" latinLnBrk="0" hangingPunct="1">
                        <a:lnSpc>
                          <a:spcPct val="115000"/>
                        </a:lnSpc>
                        <a:spcBef>
                          <a:spcPts val="0"/>
                        </a:spcBef>
                        <a:spcAft>
                          <a:spcPts val="0"/>
                        </a:spcAft>
                      </a:pPr>
                      <a:r>
                        <a:rPr lang="en-US" sz="1800" b="1" kern="1200" dirty="0">
                          <a:effectLst/>
                          <a:latin typeface="Calibri" panose="020F0502020204030204" pitchFamily="34" charset="0"/>
                        </a:rPr>
                        <a:t>PSLO 1</a:t>
                      </a:r>
                      <a:endParaRPr lang="en-US" sz="1800" b="1" kern="1200" dirty="0">
                        <a:solidFill>
                          <a:schemeClr val="dk1"/>
                        </a:solidFill>
                        <a:effectLst/>
                        <a:latin typeface="Calibri" panose="020F0502020204030204" pitchFamily="34" charset="0"/>
                        <a:ea typeface="+mn-ea"/>
                        <a:cs typeface="+mn-cs"/>
                      </a:endParaRPr>
                    </a:p>
                  </a:txBody>
                  <a:tcPr marL="77969" marR="77969" marT="0" marB="0">
                    <a:solidFill>
                      <a:schemeClr val="tx1"/>
                    </a:solidFill>
                  </a:tcPr>
                </a:tc>
                <a:tc>
                  <a:txBody>
                    <a:bodyPr/>
                    <a:lstStyle/>
                    <a:p>
                      <a:pPr marL="0" marR="0" algn="ctr" defTabSz="914400" rtl="0" eaLnBrk="1" latinLnBrk="0" hangingPunct="1">
                        <a:lnSpc>
                          <a:spcPct val="115000"/>
                        </a:lnSpc>
                        <a:spcBef>
                          <a:spcPts val="0"/>
                        </a:spcBef>
                        <a:spcAft>
                          <a:spcPts val="0"/>
                        </a:spcAft>
                      </a:pPr>
                      <a:r>
                        <a:rPr lang="en-US" sz="1800" b="1" kern="1200" dirty="0">
                          <a:effectLst/>
                          <a:latin typeface="Calibri" panose="020F0502020204030204" pitchFamily="34" charset="0"/>
                        </a:rPr>
                        <a:t>I</a:t>
                      </a:r>
                      <a:endParaRPr lang="en-US" sz="1800" b="1" kern="1200" dirty="0">
                        <a:solidFill>
                          <a:schemeClr val="dk1"/>
                        </a:solidFill>
                        <a:effectLst/>
                        <a:latin typeface="Calibri" panose="020F0502020204030204" pitchFamily="34" charset="0"/>
                        <a:ea typeface="+mn-ea"/>
                        <a:cs typeface="+mn-cs"/>
                      </a:endParaRPr>
                    </a:p>
                  </a:txBody>
                  <a:tcPr marL="77969" marR="77969" marT="0" marB="0">
                    <a:solidFill>
                      <a:schemeClr val="tx1"/>
                    </a:solidFill>
                  </a:tcPr>
                </a:tc>
                <a:tc>
                  <a:txBody>
                    <a:bodyPr/>
                    <a:lstStyle/>
                    <a:p>
                      <a:pPr marL="0" marR="0" algn="ctr" defTabSz="914400" rtl="0" eaLnBrk="1" latinLnBrk="0" hangingPunct="1">
                        <a:lnSpc>
                          <a:spcPct val="115000"/>
                        </a:lnSpc>
                        <a:spcBef>
                          <a:spcPts val="0"/>
                        </a:spcBef>
                        <a:spcAft>
                          <a:spcPts val="0"/>
                        </a:spcAft>
                      </a:pPr>
                      <a:r>
                        <a:rPr lang="en-US" sz="1800" b="1" kern="1200" dirty="0">
                          <a:effectLst/>
                          <a:latin typeface="Calibri" panose="020F0502020204030204" pitchFamily="34" charset="0"/>
                        </a:rPr>
                        <a:t>IA</a:t>
                      </a:r>
                      <a:endParaRPr lang="en-US" sz="1800" b="1" kern="1200" dirty="0">
                        <a:solidFill>
                          <a:schemeClr val="dk1"/>
                        </a:solidFill>
                        <a:effectLst/>
                        <a:latin typeface="Calibri" panose="020F0502020204030204" pitchFamily="34" charset="0"/>
                        <a:ea typeface="+mn-ea"/>
                        <a:cs typeface="+mn-cs"/>
                      </a:endParaRPr>
                    </a:p>
                  </a:txBody>
                  <a:tcPr marL="77969" marR="77969" marT="0" marB="0">
                    <a:solidFill>
                      <a:schemeClr val="tx1"/>
                    </a:solidFill>
                  </a:tcPr>
                </a:tc>
                <a:tc>
                  <a:txBody>
                    <a:bodyPr/>
                    <a:lstStyle/>
                    <a:p>
                      <a:pPr marL="0" marR="0" algn="ctr" defTabSz="914400" rtl="0" eaLnBrk="1" latinLnBrk="0" hangingPunct="1">
                        <a:lnSpc>
                          <a:spcPct val="115000"/>
                        </a:lnSpc>
                        <a:spcBef>
                          <a:spcPts val="0"/>
                        </a:spcBef>
                        <a:spcAft>
                          <a:spcPts val="0"/>
                        </a:spcAft>
                      </a:pPr>
                      <a:r>
                        <a:rPr lang="en-US" sz="1800" b="1" kern="1200" dirty="0">
                          <a:effectLst/>
                          <a:latin typeface="Calibri" panose="020F0502020204030204" pitchFamily="34" charset="0"/>
                        </a:rPr>
                        <a:t>RA</a:t>
                      </a:r>
                      <a:endParaRPr lang="en-US" sz="1800" b="1" kern="1200" dirty="0">
                        <a:solidFill>
                          <a:schemeClr val="dk1"/>
                        </a:solidFill>
                        <a:effectLst/>
                        <a:latin typeface="Calibri" panose="020F0502020204030204" pitchFamily="34" charset="0"/>
                        <a:ea typeface="+mn-ea"/>
                        <a:cs typeface="+mn-cs"/>
                      </a:endParaRPr>
                    </a:p>
                  </a:txBody>
                  <a:tcPr marL="77969" marR="77969" marT="0" marB="0">
                    <a:solidFill>
                      <a:schemeClr val="tx1"/>
                    </a:solidFill>
                  </a:tcPr>
                </a:tc>
                <a:tc>
                  <a:txBody>
                    <a:bodyPr/>
                    <a:lstStyle/>
                    <a:p>
                      <a:pPr marL="0" marR="0" algn="ctr" defTabSz="914400" rtl="0" eaLnBrk="1" latinLnBrk="0" hangingPunct="1">
                        <a:lnSpc>
                          <a:spcPct val="115000"/>
                        </a:lnSpc>
                        <a:spcBef>
                          <a:spcPts val="0"/>
                        </a:spcBef>
                        <a:spcAft>
                          <a:spcPts val="0"/>
                        </a:spcAft>
                      </a:pPr>
                      <a:r>
                        <a:rPr lang="en-US" sz="1800" b="1" kern="1200" dirty="0">
                          <a:effectLst/>
                          <a:latin typeface="Calibri" panose="020F0502020204030204" pitchFamily="34" charset="0"/>
                        </a:rPr>
                        <a:t> </a:t>
                      </a:r>
                      <a:endParaRPr lang="en-US" sz="1800" b="1" kern="1200" dirty="0">
                        <a:solidFill>
                          <a:schemeClr val="dk1"/>
                        </a:solidFill>
                        <a:effectLst/>
                        <a:latin typeface="Calibri" panose="020F0502020204030204" pitchFamily="34" charset="0"/>
                        <a:ea typeface="+mn-ea"/>
                        <a:cs typeface="+mn-cs"/>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rPr>
                        <a:t>MA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extLst>
                  <a:ext uri="{0D108BD9-81ED-4DB2-BD59-A6C34878D82A}">
                    <a16:rowId xmlns:a16="http://schemas.microsoft.com/office/drawing/2014/main" val="10001"/>
                  </a:ext>
                </a:extLst>
              </a:tr>
              <a:tr h="358483">
                <a:tc>
                  <a:txBody>
                    <a:bodyPr/>
                    <a:lstStyle/>
                    <a:p>
                      <a:pPr marL="0" marR="0" algn="ctr">
                        <a:lnSpc>
                          <a:spcPct val="115000"/>
                        </a:lnSpc>
                        <a:spcBef>
                          <a:spcPts val="0"/>
                        </a:spcBef>
                        <a:spcAft>
                          <a:spcPts val="0"/>
                        </a:spcAft>
                      </a:pPr>
                      <a:r>
                        <a:rPr lang="en-US" sz="1800" b="1" dirty="0">
                          <a:effectLst/>
                          <a:latin typeface="Calibri" panose="020F0502020204030204" pitchFamily="34" charset="0"/>
                        </a:rPr>
                        <a:t>PSLO 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IA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RA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MA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rPr>
                        <a:t>MA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extLst>
                  <a:ext uri="{0D108BD9-81ED-4DB2-BD59-A6C34878D82A}">
                    <a16:rowId xmlns:a16="http://schemas.microsoft.com/office/drawing/2014/main" val="10002"/>
                  </a:ext>
                </a:extLst>
              </a:tr>
              <a:tr h="337396">
                <a:tc>
                  <a:txBody>
                    <a:bodyPr/>
                    <a:lstStyle/>
                    <a:p>
                      <a:pPr marL="0" marR="0" algn="ctr">
                        <a:lnSpc>
                          <a:spcPct val="115000"/>
                        </a:lnSpc>
                        <a:spcBef>
                          <a:spcPts val="0"/>
                        </a:spcBef>
                        <a:spcAft>
                          <a:spcPts val="0"/>
                        </a:spcAft>
                      </a:pPr>
                      <a:r>
                        <a:rPr lang="en-US" sz="1800" b="1" dirty="0">
                          <a:effectLst/>
                          <a:latin typeface="Calibri" panose="020F0502020204030204" pitchFamily="34" charset="0"/>
                        </a:rPr>
                        <a:t>PSLO 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rPr>
                        <a:t>I</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RA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MA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MA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extLst>
                  <a:ext uri="{0D108BD9-81ED-4DB2-BD59-A6C34878D82A}">
                    <a16:rowId xmlns:a16="http://schemas.microsoft.com/office/drawing/2014/main" val="10003"/>
                  </a:ext>
                </a:extLst>
              </a:tr>
              <a:tr h="335239">
                <a:tc>
                  <a:txBody>
                    <a:bodyPr/>
                    <a:lstStyle/>
                    <a:p>
                      <a:pPr marL="0" marR="0" algn="ctr">
                        <a:lnSpc>
                          <a:spcPct val="115000"/>
                        </a:lnSpc>
                        <a:spcBef>
                          <a:spcPts val="0"/>
                        </a:spcBef>
                        <a:spcAft>
                          <a:spcPts val="0"/>
                        </a:spcAft>
                      </a:pPr>
                      <a:r>
                        <a:rPr lang="en-US" sz="1800" b="1" dirty="0">
                          <a:effectLst/>
                          <a:latin typeface="Calibri" panose="020F0502020204030204" pitchFamily="34" charset="0"/>
                        </a:rPr>
                        <a:t>PSLO 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IA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RA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MA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969" marR="77969" marT="0" marB="0">
                    <a:solidFill>
                      <a:schemeClr val="tx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92459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90000"/>
                </a:solidFill>
                <a:latin typeface="Aharoni" panose="02010803020104030203" pitchFamily="2" charset="-79"/>
                <a:cs typeface="Aharoni" panose="02010803020104030203" pitchFamily="2" charset="-79"/>
              </a:rPr>
              <a:t>Assessment Map</a:t>
            </a:r>
          </a:p>
        </p:txBody>
      </p:sp>
      <p:sp>
        <p:nvSpPr>
          <p:cNvPr id="5" name="Content Placeholder 1"/>
          <p:cNvSpPr txBox="1">
            <a:spLocks/>
          </p:cNvSpPr>
          <p:nvPr/>
        </p:nvSpPr>
        <p:spPr>
          <a:xfrm>
            <a:off x="906162" y="1690687"/>
            <a:ext cx="10447638" cy="4790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bg1"/>
                </a:solidFill>
                <a:latin typeface="Calibri" panose="020F0502020204030204" pitchFamily="34" charset="0"/>
              </a:rPr>
              <a:t>Complete the Program Assessment Map using the grid provided by entering at least two assessments for each PSLO (the same assessment can be used for more than one PLSO).  </a:t>
            </a:r>
            <a:r>
              <a:rPr lang="en-US" sz="3600" b="1" dirty="0">
                <a:solidFill>
                  <a:schemeClr val="bg1"/>
                </a:solidFill>
                <a:latin typeface="Calibri" panose="020F0502020204030204" pitchFamily="34" charset="0"/>
              </a:rPr>
              <a:t>Explicitly state the following</a:t>
            </a:r>
            <a:r>
              <a:rPr lang="en-US" sz="3600" dirty="0">
                <a:solidFill>
                  <a:schemeClr val="bg1"/>
                </a:solidFill>
                <a:latin typeface="Calibri" panose="020F0502020204030204" pitchFamily="34" charset="0"/>
              </a:rPr>
              <a:t>: </a:t>
            </a:r>
          </a:p>
          <a:p>
            <a:pPr marL="1200150" lvl="1" indent="-742950">
              <a:buFont typeface="+mj-lt"/>
              <a:buAutoNum type="arabicPeriod"/>
            </a:pPr>
            <a:r>
              <a:rPr lang="en-US" sz="3600" dirty="0">
                <a:solidFill>
                  <a:schemeClr val="bg1"/>
                </a:solidFill>
                <a:latin typeface="Calibri" panose="020F0502020204030204" pitchFamily="34" charset="0"/>
              </a:rPr>
              <a:t>Whether the assessment you are using is a </a:t>
            </a:r>
            <a:r>
              <a:rPr lang="en-US" sz="3600" b="1" i="1" dirty="0">
                <a:solidFill>
                  <a:schemeClr val="bg1"/>
                </a:solidFill>
                <a:latin typeface="Calibri" panose="020F0502020204030204" pitchFamily="34" charset="0"/>
              </a:rPr>
              <a:t>direct</a:t>
            </a:r>
            <a:r>
              <a:rPr lang="en-US" sz="3600" dirty="0">
                <a:solidFill>
                  <a:schemeClr val="bg1"/>
                </a:solidFill>
                <a:latin typeface="Calibri" panose="020F0502020204030204" pitchFamily="34" charset="0"/>
              </a:rPr>
              <a:t> measure or an </a:t>
            </a:r>
            <a:r>
              <a:rPr lang="en-US" sz="3600" b="1" i="1" dirty="0">
                <a:solidFill>
                  <a:schemeClr val="bg1"/>
                </a:solidFill>
                <a:latin typeface="Calibri" panose="020F0502020204030204" pitchFamily="34" charset="0"/>
              </a:rPr>
              <a:t>indirect</a:t>
            </a:r>
            <a:r>
              <a:rPr lang="en-US" sz="3600" dirty="0">
                <a:solidFill>
                  <a:schemeClr val="bg1"/>
                </a:solidFill>
                <a:latin typeface="Calibri" panose="020F0502020204030204" pitchFamily="34" charset="0"/>
              </a:rPr>
              <a:t> measure</a:t>
            </a:r>
          </a:p>
          <a:p>
            <a:pPr marL="1200150" lvl="1" indent="-742950">
              <a:buFont typeface="+mj-lt"/>
              <a:buAutoNum type="arabicPeriod"/>
            </a:pPr>
            <a:r>
              <a:rPr lang="en-US" sz="3600" dirty="0">
                <a:solidFill>
                  <a:schemeClr val="bg1"/>
                </a:solidFill>
                <a:latin typeface="Calibri" panose="020F0502020204030204" pitchFamily="34" charset="0"/>
              </a:rPr>
              <a:t>Course in which the assessment will be completed (e.g. BI 131</a:t>
            </a:r>
            <a:r>
              <a:rPr lang="en-US" sz="3200" dirty="0">
                <a:solidFill>
                  <a:schemeClr val="bg1"/>
                </a:solidFill>
                <a:latin typeface="Calibri" panose="020F0502020204030204" pitchFamily="34" charset="0"/>
              </a:rPr>
              <a:t>).  If post-graduation, simply state it.</a:t>
            </a:r>
          </a:p>
          <a:p>
            <a:pPr marL="0" indent="0">
              <a:buNone/>
            </a:pPr>
            <a:endParaRPr lang="en-US" sz="3600" dirty="0">
              <a:solidFill>
                <a:schemeClr val="bg1"/>
              </a:solidFill>
            </a:endParaRPr>
          </a:p>
        </p:txBody>
      </p:sp>
    </p:spTree>
    <p:extLst>
      <p:ext uri="{BB962C8B-B14F-4D97-AF65-F5344CB8AC3E}">
        <p14:creationId xmlns:p14="http://schemas.microsoft.com/office/powerpoint/2010/main" val="13798590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486" y="0"/>
            <a:ext cx="10515600" cy="1325563"/>
          </a:xfrm>
        </p:spPr>
        <p:txBody>
          <a:bodyPr>
            <a:normAutofit/>
          </a:bodyPr>
          <a:lstStyle/>
          <a:p>
            <a:r>
              <a:rPr lang="en-US" sz="3600" b="1" dirty="0">
                <a:solidFill>
                  <a:srgbClr val="990000"/>
                </a:solidFill>
                <a:latin typeface="Aharoni" panose="02010803020104030203" pitchFamily="2" charset="-79"/>
                <a:cs typeface="Aharoni" panose="02010803020104030203" pitchFamily="2" charset="-79"/>
              </a:rPr>
              <a:t>Direct vs. Indirect Measures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1771387"/>
              </p:ext>
            </p:extLst>
          </p:nvPr>
        </p:nvGraphicFramePr>
        <p:xfrm>
          <a:off x="966538" y="1037868"/>
          <a:ext cx="9893968" cy="5540777"/>
        </p:xfrm>
        <a:graphic>
          <a:graphicData uri="http://schemas.openxmlformats.org/drawingml/2006/table">
            <a:tbl>
              <a:tblPr firstRow="1" bandRow="1">
                <a:effectLst>
                  <a:outerShdw blurRad="50800" dist="38100" dir="2700000" algn="tl" rotWithShape="0">
                    <a:prstClr val="black">
                      <a:alpha val="40000"/>
                    </a:prstClr>
                  </a:outerShdw>
                </a:effectLst>
                <a:tableStyleId>{D7AC3CCA-C797-4891-BE02-D94E43425B78}</a:tableStyleId>
              </a:tblPr>
              <a:tblGrid>
                <a:gridCol w="3043989">
                  <a:extLst>
                    <a:ext uri="{9D8B030D-6E8A-4147-A177-3AD203B41FA5}">
                      <a16:colId xmlns:a16="http://schemas.microsoft.com/office/drawing/2014/main" val="20000"/>
                    </a:ext>
                  </a:extLst>
                </a:gridCol>
                <a:gridCol w="1058778">
                  <a:extLst>
                    <a:ext uri="{9D8B030D-6E8A-4147-A177-3AD203B41FA5}">
                      <a16:colId xmlns:a16="http://schemas.microsoft.com/office/drawing/2014/main" val="20001"/>
                    </a:ext>
                  </a:extLst>
                </a:gridCol>
                <a:gridCol w="904542">
                  <a:extLst>
                    <a:ext uri="{9D8B030D-6E8A-4147-A177-3AD203B41FA5}">
                      <a16:colId xmlns:a16="http://schemas.microsoft.com/office/drawing/2014/main" val="20002"/>
                    </a:ext>
                  </a:extLst>
                </a:gridCol>
                <a:gridCol w="2945564">
                  <a:extLst>
                    <a:ext uri="{9D8B030D-6E8A-4147-A177-3AD203B41FA5}">
                      <a16:colId xmlns:a16="http://schemas.microsoft.com/office/drawing/2014/main" val="20003"/>
                    </a:ext>
                  </a:extLst>
                </a:gridCol>
                <a:gridCol w="978568">
                  <a:extLst>
                    <a:ext uri="{9D8B030D-6E8A-4147-A177-3AD203B41FA5}">
                      <a16:colId xmlns:a16="http://schemas.microsoft.com/office/drawing/2014/main" val="20004"/>
                    </a:ext>
                  </a:extLst>
                </a:gridCol>
                <a:gridCol w="962527">
                  <a:extLst>
                    <a:ext uri="{9D8B030D-6E8A-4147-A177-3AD203B41FA5}">
                      <a16:colId xmlns:a16="http://schemas.microsoft.com/office/drawing/2014/main" val="20005"/>
                    </a:ext>
                  </a:extLst>
                </a:gridCol>
              </a:tblGrid>
              <a:tr h="353552">
                <a:tc>
                  <a:txBody>
                    <a:bodyPr/>
                    <a:lstStyle/>
                    <a:p>
                      <a:r>
                        <a:rPr lang="en-US" sz="1600" b="1" dirty="0">
                          <a:solidFill>
                            <a:schemeClr val="tx1"/>
                          </a:solidFill>
                          <a:effectLst/>
                          <a:latin typeface="Calibri" panose="020F0502020204030204" pitchFamily="34" charset="0"/>
                        </a:rPr>
                        <a:t>Method</a:t>
                      </a:r>
                    </a:p>
                  </a:txBody>
                  <a:tcPr>
                    <a:solidFill>
                      <a:srgbClr val="990000"/>
                    </a:solidFill>
                  </a:tcPr>
                </a:tc>
                <a:tc>
                  <a:txBody>
                    <a:bodyPr/>
                    <a:lstStyle/>
                    <a:p>
                      <a:pPr algn="ctr"/>
                      <a:r>
                        <a:rPr lang="en-US" sz="1600" b="1" dirty="0">
                          <a:solidFill>
                            <a:schemeClr val="tx1"/>
                          </a:solidFill>
                          <a:effectLst/>
                          <a:latin typeface="Calibri" panose="020F0502020204030204" pitchFamily="34" charset="0"/>
                        </a:rPr>
                        <a:t>Direct</a:t>
                      </a:r>
                    </a:p>
                  </a:txBody>
                  <a:tcPr>
                    <a:solidFill>
                      <a:srgbClr val="990000"/>
                    </a:solidFill>
                  </a:tcPr>
                </a:tc>
                <a:tc>
                  <a:txBody>
                    <a:bodyPr/>
                    <a:lstStyle/>
                    <a:p>
                      <a:r>
                        <a:rPr lang="en-US" sz="1600" b="1" dirty="0">
                          <a:solidFill>
                            <a:schemeClr val="tx1"/>
                          </a:solidFill>
                          <a:effectLst/>
                          <a:latin typeface="Calibri" panose="020F0502020204030204" pitchFamily="34" charset="0"/>
                        </a:rPr>
                        <a:t>Indirect</a:t>
                      </a:r>
                    </a:p>
                  </a:txBody>
                  <a:tcPr>
                    <a:solidFill>
                      <a:srgbClr val="990000"/>
                    </a:solidFill>
                  </a:tcPr>
                </a:tc>
                <a:tc>
                  <a:txBody>
                    <a:bodyPr/>
                    <a:lstStyle/>
                    <a:p>
                      <a:r>
                        <a:rPr lang="en-US" sz="1600" b="1" dirty="0">
                          <a:solidFill>
                            <a:schemeClr val="tx1"/>
                          </a:solidFill>
                          <a:effectLst/>
                          <a:latin typeface="Calibri" panose="020F0502020204030204" pitchFamily="34" charset="0"/>
                        </a:rPr>
                        <a:t>Method</a:t>
                      </a:r>
                    </a:p>
                  </a:txBody>
                  <a:tcPr>
                    <a:solidFill>
                      <a:srgbClr val="990000"/>
                    </a:solidFill>
                  </a:tcPr>
                </a:tc>
                <a:tc>
                  <a:txBody>
                    <a:bodyPr/>
                    <a:lstStyle/>
                    <a:p>
                      <a:pPr algn="ctr"/>
                      <a:r>
                        <a:rPr lang="en-US" sz="1600" b="1" dirty="0">
                          <a:solidFill>
                            <a:schemeClr val="tx1"/>
                          </a:solidFill>
                          <a:effectLst/>
                          <a:latin typeface="Calibri" panose="020F0502020204030204" pitchFamily="34" charset="0"/>
                        </a:rPr>
                        <a:t>Direct</a:t>
                      </a:r>
                    </a:p>
                  </a:txBody>
                  <a:tcPr>
                    <a:solidFill>
                      <a:srgbClr val="990000"/>
                    </a:solidFill>
                  </a:tcPr>
                </a:tc>
                <a:tc>
                  <a:txBody>
                    <a:bodyPr/>
                    <a:lstStyle/>
                    <a:p>
                      <a:pPr algn="ctr"/>
                      <a:r>
                        <a:rPr lang="en-US" sz="1600" b="1" dirty="0">
                          <a:solidFill>
                            <a:schemeClr val="tx1"/>
                          </a:solidFill>
                          <a:effectLst/>
                          <a:latin typeface="Calibri" panose="020F0502020204030204" pitchFamily="34" charset="0"/>
                        </a:rPr>
                        <a:t>Indirect</a:t>
                      </a:r>
                    </a:p>
                  </a:txBody>
                  <a:tcPr>
                    <a:solidFill>
                      <a:srgbClr val="990000"/>
                    </a:solidFill>
                  </a:tcPr>
                </a:tc>
                <a:extLst>
                  <a:ext uri="{0D108BD9-81ED-4DB2-BD59-A6C34878D82A}">
                    <a16:rowId xmlns:a16="http://schemas.microsoft.com/office/drawing/2014/main" val="10000"/>
                  </a:ext>
                </a:extLst>
              </a:tr>
              <a:tr h="610241">
                <a:tc>
                  <a:txBody>
                    <a:bodyPr/>
                    <a:lstStyle/>
                    <a:p>
                      <a:r>
                        <a:rPr lang="en-US" sz="1600" b="1" dirty="0">
                          <a:effectLst/>
                          <a:latin typeface="Calibri" panose="020F0502020204030204" pitchFamily="34" charset="0"/>
                        </a:rPr>
                        <a:t>Exit and Other Interviews</a:t>
                      </a:r>
                      <a:endParaRPr lang="en-US" sz="1600" b="1" dirty="0">
                        <a:solidFill>
                          <a:srgbClr val="002060"/>
                        </a:solidFill>
                        <a:effectLst/>
                        <a:latin typeface="Calibri" panose="020F0502020204030204" pitchFamily="34" charset="0"/>
                      </a:endParaRPr>
                    </a:p>
                  </a:txBody>
                  <a:tcPr anchor="ctr">
                    <a:solidFill>
                      <a:schemeClr val="tx1"/>
                    </a:solidFill>
                  </a:tcPr>
                </a:tc>
                <a:tc>
                  <a:txBody>
                    <a:bodyPr/>
                    <a:lstStyle/>
                    <a:p>
                      <a:pPr marL="0" indent="0">
                        <a:buFont typeface="Wingdings" panose="05000000000000000000" pitchFamily="2" charset="2"/>
                        <a:buNone/>
                      </a:pPr>
                      <a:endParaRPr lang="en-US" sz="1600" b="1" dirty="0">
                        <a:solidFill>
                          <a:srgbClr val="002060"/>
                        </a:solidFill>
                        <a:effectLst/>
                        <a:latin typeface="Calibri" panose="020F0502020204030204" pitchFamily="34" charset="0"/>
                      </a:endParaRPr>
                    </a:p>
                  </a:txBody>
                  <a:tcPr>
                    <a:solidFill>
                      <a:schemeClr val="tx1"/>
                    </a:solidFill>
                  </a:tcPr>
                </a:tc>
                <a:tc>
                  <a:txBody>
                    <a:bodyPr/>
                    <a:lstStyle/>
                    <a:p>
                      <a:pPr marL="285750" lvl="0" indent="-285750" algn="ctr">
                        <a:buFont typeface="Wingdings" panose="05000000000000000000" pitchFamily="2" charset="2"/>
                        <a:buChar char="ü"/>
                      </a:pPr>
                      <a:r>
                        <a:rPr lang="en-US" sz="2800" b="1" dirty="0">
                          <a:effectLst/>
                          <a:latin typeface="Calibri" panose="020F0502020204030204" pitchFamily="34" charset="0"/>
                        </a:rPr>
                        <a:t> </a:t>
                      </a:r>
                      <a:endParaRPr lang="en-US" sz="2800" b="1" dirty="0">
                        <a:solidFill>
                          <a:srgbClr val="002060"/>
                        </a:solidFill>
                        <a:effectLst/>
                        <a:latin typeface="Calibri" panose="020F0502020204030204" pitchFamily="34" charset="0"/>
                      </a:endParaRPr>
                    </a:p>
                  </a:txBody>
                  <a:tcPr>
                    <a:solidFill>
                      <a:schemeClr val="tx1"/>
                    </a:solidFill>
                  </a:tcPr>
                </a:tc>
                <a:tc>
                  <a:txBody>
                    <a:bodyPr/>
                    <a:lstStyle/>
                    <a:p>
                      <a:r>
                        <a:rPr lang="en-US" sz="1600" b="1" dirty="0">
                          <a:effectLst/>
                          <a:latin typeface="Calibri" panose="020F0502020204030204" pitchFamily="34" charset="0"/>
                        </a:rPr>
                        <a:t>Locally Developed</a:t>
                      </a:r>
                      <a:r>
                        <a:rPr lang="en-US" sz="1600" b="1" baseline="0" dirty="0">
                          <a:effectLst/>
                          <a:latin typeface="Calibri" panose="020F0502020204030204" pitchFamily="34" charset="0"/>
                        </a:rPr>
                        <a:t> Written Exams (and Exam Questions) </a:t>
                      </a:r>
                      <a:endParaRPr lang="en-US" sz="1600" b="1" dirty="0">
                        <a:solidFill>
                          <a:srgbClr val="002060"/>
                        </a:solidFill>
                        <a:effectLst/>
                        <a:latin typeface="Calibri" panose="020F0502020204030204" pitchFamily="34" charset="0"/>
                      </a:endParaRPr>
                    </a:p>
                  </a:txBody>
                  <a:tcPr anchor="ctr">
                    <a:solidFill>
                      <a:schemeClr val="tx1"/>
                    </a:solidFill>
                  </a:tcPr>
                </a:tc>
                <a:tc>
                  <a:txBody>
                    <a:bodyPr/>
                    <a:lstStyle/>
                    <a:p>
                      <a:pPr marL="285750" lvl="0" indent="-285750" algn="ctr">
                        <a:buFont typeface="Wingdings" panose="05000000000000000000" pitchFamily="2" charset="2"/>
                        <a:buChar char="ü"/>
                      </a:pPr>
                      <a:r>
                        <a:rPr lang="en-US" sz="2800" b="1" dirty="0">
                          <a:effectLst/>
                          <a:latin typeface="Calibri" panose="020F0502020204030204" pitchFamily="34" charset="0"/>
                        </a:rPr>
                        <a:t> </a:t>
                      </a:r>
                      <a:endParaRPr lang="en-US" sz="2800" b="1" dirty="0">
                        <a:solidFill>
                          <a:srgbClr val="002060"/>
                        </a:solidFill>
                        <a:effectLst/>
                        <a:latin typeface="Calibri" panose="020F0502020204030204" pitchFamily="34" charset="0"/>
                      </a:endParaRPr>
                    </a:p>
                  </a:txBody>
                  <a:tcPr>
                    <a:solidFill>
                      <a:schemeClr val="tx1"/>
                    </a:solidFill>
                  </a:tcPr>
                </a:tc>
                <a:tc>
                  <a:txBody>
                    <a:bodyPr/>
                    <a:lstStyle/>
                    <a:p>
                      <a:endParaRPr lang="en-US" sz="1600" b="1" dirty="0">
                        <a:solidFill>
                          <a:srgbClr val="002060"/>
                        </a:solidFill>
                        <a:effectLst/>
                        <a:latin typeface="Calibri" panose="020F0502020204030204" pitchFamily="34" charset="0"/>
                      </a:endParaRPr>
                    </a:p>
                  </a:txBody>
                  <a:tcPr>
                    <a:solidFill>
                      <a:schemeClr val="tx1"/>
                    </a:solidFill>
                  </a:tcPr>
                </a:tc>
                <a:extLst>
                  <a:ext uri="{0D108BD9-81ED-4DB2-BD59-A6C34878D82A}">
                    <a16:rowId xmlns:a16="http://schemas.microsoft.com/office/drawing/2014/main" val="10001"/>
                  </a:ext>
                </a:extLst>
              </a:tr>
              <a:tr h="552123">
                <a:tc>
                  <a:txBody>
                    <a:bodyPr/>
                    <a:lstStyle/>
                    <a:p>
                      <a:r>
                        <a:rPr lang="en-US" sz="1600" b="1" dirty="0">
                          <a:effectLst/>
                          <a:latin typeface="Calibri" panose="020F0502020204030204" pitchFamily="34" charset="0"/>
                        </a:rPr>
                        <a:t>Simulations</a:t>
                      </a:r>
                      <a:endParaRPr lang="en-US" sz="1600" b="1" dirty="0">
                        <a:solidFill>
                          <a:srgbClr val="002060"/>
                        </a:solidFill>
                        <a:effectLst/>
                        <a:latin typeface="Calibri" panose="020F0502020204030204" pitchFamily="34" charset="0"/>
                      </a:endParaRPr>
                    </a:p>
                  </a:txBody>
                  <a:tcPr anchor="ctr">
                    <a:solidFill>
                      <a:schemeClr val="tx1"/>
                    </a:solidFill>
                  </a:tcPr>
                </a:tc>
                <a:tc>
                  <a:txBody>
                    <a:bodyPr/>
                    <a:lstStyle/>
                    <a:p>
                      <a:pPr marL="285750" lvl="0" indent="-285750" algn="ctr">
                        <a:buFont typeface="Wingdings" panose="05000000000000000000" pitchFamily="2" charset="2"/>
                        <a:buChar char="ü"/>
                      </a:pPr>
                      <a:r>
                        <a:rPr lang="en-US" sz="2800" b="1" kern="1200" dirty="0">
                          <a:effectLst/>
                          <a:latin typeface="Calibri" panose="020F0502020204030204" pitchFamily="34" charset="0"/>
                        </a:rPr>
                        <a:t> </a:t>
                      </a:r>
                      <a:endParaRPr lang="en-US" sz="2800" b="1" kern="1200" dirty="0">
                        <a:solidFill>
                          <a:srgbClr val="002060"/>
                        </a:solidFill>
                        <a:effectLst/>
                        <a:latin typeface="Calibri" panose="020F0502020204030204" pitchFamily="34" charset="0"/>
                        <a:ea typeface="+mn-ea"/>
                        <a:cs typeface="+mn-cs"/>
                      </a:endParaRPr>
                    </a:p>
                  </a:txBody>
                  <a:tcPr>
                    <a:solidFill>
                      <a:schemeClr val="tx1"/>
                    </a:solidFill>
                  </a:tcPr>
                </a:tc>
                <a:tc>
                  <a:txBody>
                    <a:bodyPr/>
                    <a:lstStyle/>
                    <a:p>
                      <a:endParaRPr lang="en-US" sz="1600" b="1" dirty="0">
                        <a:solidFill>
                          <a:srgbClr val="002060"/>
                        </a:solidFill>
                        <a:effectLst/>
                        <a:latin typeface="Calibri" panose="020F0502020204030204" pitchFamily="34" charset="0"/>
                      </a:endParaRPr>
                    </a:p>
                  </a:txBody>
                  <a:tcPr>
                    <a:solidFill>
                      <a:schemeClr val="tx1"/>
                    </a:solidFill>
                  </a:tcPr>
                </a:tc>
                <a:tc>
                  <a:txBody>
                    <a:bodyPr/>
                    <a:lstStyle/>
                    <a:p>
                      <a:r>
                        <a:rPr lang="en-US" sz="1600" b="1" dirty="0">
                          <a:effectLst/>
                          <a:latin typeface="Calibri" panose="020F0502020204030204" pitchFamily="34" charset="0"/>
                        </a:rPr>
                        <a:t>External Examiner</a:t>
                      </a:r>
                      <a:endParaRPr lang="en-US" sz="1600" b="1" dirty="0">
                        <a:solidFill>
                          <a:srgbClr val="002060"/>
                        </a:solidFill>
                        <a:effectLst/>
                        <a:latin typeface="Calibri" panose="020F0502020204030204" pitchFamily="34" charset="0"/>
                      </a:endParaRPr>
                    </a:p>
                  </a:txBody>
                  <a:tcPr anchor="ctr">
                    <a:solidFill>
                      <a:schemeClr val="tx1"/>
                    </a:solidFill>
                  </a:tcPr>
                </a:tc>
                <a:tc>
                  <a:txBody>
                    <a:bodyPr/>
                    <a:lstStyle/>
                    <a:p>
                      <a:pPr marL="285750" lvl="0" indent="-285750" algn="ctr">
                        <a:buFont typeface="Wingdings" panose="05000000000000000000" pitchFamily="2" charset="2"/>
                        <a:buChar char="ü"/>
                      </a:pPr>
                      <a:r>
                        <a:rPr lang="en-US" sz="2800" b="1" dirty="0">
                          <a:effectLst/>
                          <a:latin typeface="Calibri" panose="020F0502020204030204" pitchFamily="34" charset="0"/>
                        </a:rPr>
                        <a:t> </a:t>
                      </a:r>
                      <a:endParaRPr lang="en-US" sz="2800" b="1" dirty="0">
                        <a:solidFill>
                          <a:srgbClr val="002060"/>
                        </a:solidFill>
                        <a:effectLst/>
                        <a:latin typeface="Calibri" panose="020F0502020204030204" pitchFamily="34" charset="0"/>
                      </a:endParaRPr>
                    </a:p>
                  </a:txBody>
                  <a:tcPr>
                    <a:solidFill>
                      <a:schemeClr val="tx1"/>
                    </a:solidFill>
                  </a:tcPr>
                </a:tc>
                <a:tc>
                  <a:txBody>
                    <a:bodyPr/>
                    <a:lstStyle/>
                    <a:p>
                      <a:endParaRPr lang="en-US" sz="1600" b="1">
                        <a:solidFill>
                          <a:srgbClr val="002060"/>
                        </a:solidFill>
                        <a:effectLst/>
                        <a:latin typeface="Calibri" panose="020F0502020204030204" pitchFamily="34" charset="0"/>
                      </a:endParaRPr>
                    </a:p>
                  </a:txBody>
                  <a:tcPr>
                    <a:solidFill>
                      <a:schemeClr val="tx1"/>
                    </a:solidFill>
                  </a:tcPr>
                </a:tc>
                <a:extLst>
                  <a:ext uri="{0D108BD9-81ED-4DB2-BD59-A6C34878D82A}">
                    <a16:rowId xmlns:a16="http://schemas.microsoft.com/office/drawing/2014/main" val="10002"/>
                  </a:ext>
                </a:extLst>
              </a:tr>
              <a:tr h="610241">
                <a:tc>
                  <a:txBody>
                    <a:bodyPr/>
                    <a:lstStyle/>
                    <a:p>
                      <a:r>
                        <a:rPr lang="en-US" sz="1600" b="1" dirty="0">
                          <a:effectLst/>
                          <a:latin typeface="Calibri" panose="020F0502020204030204" pitchFamily="34" charset="0"/>
                        </a:rPr>
                        <a:t>Behavioral Observations</a:t>
                      </a:r>
                      <a:endParaRPr lang="en-US" sz="1600" b="1" dirty="0">
                        <a:solidFill>
                          <a:srgbClr val="002060"/>
                        </a:solidFill>
                        <a:effectLst/>
                        <a:latin typeface="Calibri" panose="020F0502020204030204" pitchFamily="34" charset="0"/>
                      </a:endParaRPr>
                    </a:p>
                  </a:txBody>
                  <a:tcPr anchor="ctr">
                    <a:solidFill>
                      <a:schemeClr val="tx1"/>
                    </a:solidFill>
                  </a:tcPr>
                </a:tc>
                <a:tc>
                  <a:txBody>
                    <a:bodyPr/>
                    <a:lstStyle/>
                    <a:p>
                      <a:pPr marL="342900" lvl="0" indent="-342900" algn="ctr">
                        <a:buFont typeface="Wingdings" panose="05000000000000000000" pitchFamily="2" charset="2"/>
                        <a:buChar char="ü"/>
                      </a:pPr>
                      <a:r>
                        <a:rPr lang="en-US" sz="2800" b="1" dirty="0">
                          <a:effectLst/>
                          <a:latin typeface="Calibri" panose="020F0502020204030204" pitchFamily="34" charset="0"/>
                        </a:rPr>
                        <a:t> </a:t>
                      </a:r>
                      <a:endParaRPr lang="en-US" sz="2800" b="1" dirty="0">
                        <a:solidFill>
                          <a:srgbClr val="002060"/>
                        </a:solidFill>
                        <a:effectLst/>
                        <a:latin typeface="Calibri" panose="020F0502020204030204" pitchFamily="34" charset="0"/>
                      </a:endParaRPr>
                    </a:p>
                  </a:txBody>
                  <a:tcPr>
                    <a:solidFill>
                      <a:schemeClr val="tx1"/>
                    </a:solidFill>
                  </a:tcPr>
                </a:tc>
                <a:tc>
                  <a:txBody>
                    <a:bodyPr/>
                    <a:lstStyle/>
                    <a:p>
                      <a:endParaRPr lang="en-US" sz="1600" b="1" dirty="0">
                        <a:solidFill>
                          <a:srgbClr val="002060"/>
                        </a:solidFill>
                        <a:effectLst/>
                        <a:latin typeface="Calibri" panose="020F0502020204030204" pitchFamily="34" charset="0"/>
                      </a:endParaRPr>
                    </a:p>
                  </a:txBody>
                  <a:tcPr>
                    <a:solidFill>
                      <a:schemeClr val="tx1"/>
                    </a:solidFill>
                  </a:tcPr>
                </a:tc>
                <a:tc>
                  <a:txBody>
                    <a:bodyPr/>
                    <a:lstStyle/>
                    <a:p>
                      <a:r>
                        <a:rPr lang="en-US" sz="1600" b="1" dirty="0">
                          <a:effectLst/>
                          <a:latin typeface="Calibri" panose="020F0502020204030204" pitchFamily="34" charset="0"/>
                        </a:rPr>
                        <a:t>Written Surveys Questionnaires</a:t>
                      </a:r>
                      <a:endParaRPr lang="en-US" sz="1600" b="1" dirty="0">
                        <a:solidFill>
                          <a:srgbClr val="002060"/>
                        </a:solidFill>
                        <a:effectLst/>
                        <a:latin typeface="Calibri" panose="020F0502020204030204" pitchFamily="34" charset="0"/>
                      </a:endParaRPr>
                    </a:p>
                  </a:txBody>
                  <a:tcPr anchor="ctr">
                    <a:solidFill>
                      <a:schemeClr val="tx1"/>
                    </a:solidFill>
                  </a:tcPr>
                </a:tc>
                <a:tc>
                  <a:txBody>
                    <a:bodyPr/>
                    <a:lstStyle/>
                    <a:p>
                      <a:endParaRPr lang="en-US" sz="1600" b="1" dirty="0">
                        <a:solidFill>
                          <a:srgbClr val="002060"/>
                        </a:solidFill>
                        <a:effectLst/>
                        <a:latin typeface="Calibri" panose="020F0502020204030204" pitchFamily="34" charset="0"/>
                      </a:endParaRPr>
                    </a:p>
                  </a:txBody>
                  <a:tcPr>
                    <a:solidFill>
                      <a:schemeClr val="tx1"/>
                    </a:solidFill>
                  </a:tcPr>
                </a:tc>
                <a:tc>
                  <a:txBody>
                    <a:bodyPr/>
                    <a:lstStyle/>
                    <a:p>
                      <a:pPr marL="285750" lvl="0" indent="-285750" algn="ctr">
                        <a:buFont typeface="Wingdings" panose="05000000000000000000" pitchFamily="2" charset="2"/>
                        <a:buChar char="ü"/>
                      </a:pPr>
                      <a:r>
                        <a:rPr lang="en-US" sz="2800" b="1" dirty="0">
                          <a:effectLst/>
                          <a:latin typeface="Calibri" panose="020F0502020204030204" pitchFamily="34" charset="0"/>
                        </a:rPr>
                        <a:t> </a:t>
                      </a:r>
                      <a:endParaRPr lang="en-US" sz="2800" b="1" dirty="0">
                        <a:solidFill>
                          <a:srgbClr val="002060"/>
                        </a:solidFill>
                        <a:effectLst/>
                        <a:latin typeface="Calibri" panose="020F0502020204030204" pitchFamily="34" charset="0"/>
                      </a:endParaRPr>
                    </a:p>
                  </a:txBody>
                  <a:tcPr>
                    <a:solidFill>
                      <a:schemeClr val="tx1"/>
                    </a:solidFill>
                  </a:tcPr>
                </a:tc>
                <a:extLst>
                  <a:ext uri="{0D108BD9-81ED-4DB2-BD59-A6C34878D82A}">
                    <a16:rowId xmlns:a16="http://schemas.microsoft.com/office/drawing/2014/main" val="10003"/>
                  </a:ext>
                </a:extLst>
              </a:tr>
              <a:tr h="552123">
                <a:tc>
                  <a:txBody>
                    <a:bodyPr/>
                    <a:lstStyle/>
                    <a:p>
                      <a:r>
                        <a:rPr lang="en-US" sz="1600" b="1" dirty="0">
                          <a:effectLst/>
                          <a:latin typeface="Calibri" panose="020F0502020204030204" pitchFamily="34" charset="0"/>
                        </a:rPr>
                        <a:t>Archival</a:t>
                      </a:r>
                      <a:r>
                        <a:rPr lang="en-US" sz="1600" b="1" baseline="0" dirty="0">
                          <a:effectLst/>
                          <a:latin typeface="Calibri" panose="020F0502020204030204" pitchFamily="34" charset="0"/>
                        </a:rPr>
                        <a:t> Data </a:t>
                      </a:r>
                      <a:endParaRPr lang="en-US" sz="1600" b="1" dirty="0">
                        <a:solidFill>
                          <a:srgbClr val="002060"/>
                        </a:solidFill>
                        <a:effectLst/>
                        <a:latin typeface="Calibri" panose="020F0502020204030204" pitchFamily="34" charset="0"/>
                      </a:endParaRPr>
                    </a:p>
                  </a:txBody>
                  <a:tcPr anchor="ctr">
                    <a:solidFill>
                      <a:schemeClr val="tx1"/>
                    </a:solidFill>
                  </a:tcPr>
                </a:tc>
                <a:tc>
                  <a:txBody>
                    <a:bodyPr/>
                    <a:lstStyle/>
                    <a:p>
                      <a:endParaRPr lang="en-US" sz="1600" b="1" dirty="0">
                        <a:solidFill>
                          <a:srgbClr val="002060"/>
                        </a:solidFill>
                        <a:effectLst/>
                        <a:latin typeface="Calibri" panose="020F0502020204030204" pitchFamily="34" charset="0"/>
                      </a:endParaRPr>
                    </a:p>
                  </a:txBody>
                  <a:tcPr>
                    <a:solidFill>
                      <a:schemeClr val="tx1"/>
                    </a:solidFill>
                  </a:tcPr>
                </a:tc>
                <a:tc>
                  <a:txBody>
                    <a:bodyPr/>
                    <a:lstStyle/>
                    <a:p>
                      <a:pPr marL="285750" lvl="0" indent="-285750" algn="ctr">
                        <a:buFont typeface="Wingdings" panose="05000000000000000000" pitchFamily="2" charset="2"/>
                        <a:buChar char="ü"/>
                      </a:pPr>
                      <a:r>
                        <a:rPr lang="en-US" sz="2800" b="1" dirty="0">
                          <a:effectLst/>
                          <a:latin typeface="Calibri" panose="020F0502020204030204" pitchFamily="34" charset="0"/>
                        </a:rPr>
                        <a:t> </a:t>
                      </a:r>
                      <a:endParaRPr lang="en-US" sz="2800" b="1" dirty="0">
                        <a:solidFill>
                          <a:srgbClr val="002060"/>
                        </a:solidFill>
                        <a:effectLst/>
                        <a:latin typeface="Calibri" panose="020F0502020204030204" pitchFamily="34" charset="0"/>
                      </a:endParaRPr>
                    </a:p>
                  </a:txBody>
                  <a:tcPr>
                    <a:solidFill>
                      <a:schemeClr val="tx1"/>
                    </a:solidFill>
                  </a:tcPr>
                </a:tc>
                <a:tc>
                  <a:txBody>
                    <a:bodyPr/>
                    <a:lstStyle/>
                    <a:p>
                      <a:r>
                        <a:rPr lang="en-US" sz="1600" b="1" dirty="0">
                          <a:effectLst/>
                          <a:latin typeface="Calibri" panose="020F0502020204030204" pitchFamily="34" charset="0"/>
                        </a:rPr>
                        <a:t>Portfolios</a:t>
                      </a:r>
                      <a:endParaRPr lang="en-US" sz="1600" b="1" dirty="0">
                        <a:solidFill>
                          <a:srgbClr val="002060"/>
                        </a:solidFill>
                        <a:effectLst/>
                        <a:latin typeface="Calibri" panose="020F0502020204030204" pitchFamily="34" charset="0"/>
                      </a:endParaRPr>
                    </a:p>
                  </a:txBody>
                  <a:tcPr anchor="ctr">
                    <a:solidFill>
                      <a:schemeClr val="tx1"/>
                    </a:solidFill>
                  </a:tcPr>
                </a:tc>
                <a:tc>
                  <a:txBody>
                    <a:bodyPr/>
                    <a:lstStyle/>
                    <a:p>
                      <a:pPr marL="285750" lvl="0" indent="-285750" algn="ctr">
                        <a:buFont typeface="Wingdings" panose="05000000000000000000" pitchFamily="2" charset="2"/>
                        <a:buChar char="ü"/>
                      </a:pPr>
                      <a:r>
                        <a:rPr lang="en-US" sz="2800" b="1" dirty="0">
                          <a:effectLst/>
                          <a:latin typeface="Calibri" panose="020F0502020204030204" pitchFamily="34" charset="0"/>
                        </a:rPr>
                        <a:t> </a:t>
                      </a:r>
                      <a:endParaRPr lang="en-US" sz="2800" b="1" dirty="0">
                        <a:solidFill>
                          <a:srgbClr val="002060"/>
                        </a:solidFill>
                        <a:effectLst/>
                        <a:latin typeface="Calibri" panose="020F0502020204030204" pitchFamily="34" charset="0"/>
                      </a:endParaRPr>
                    </a:p>
                  </a:txBody>
                  <a:tcPr>
                    <a:solidFill>
                      <a:schemeClr val="tx1"/>
                    </a:solidFill>
                  </a:tcPr>
                </a:tc>
                <a:tc>
                  <a:txBody>
                    <a:bodyPr/>
                    <a:lstStyle/>
                    <a:p>
                      <a:endParaRPr lang="en-US" sz="1600" b="1" dirty="0">
                        <a:solidFill>
                          <a:srgbClr val="002060"/>
                        </a:solidFill>
                        <a:effectLst/>
                        <a:latin typeface="Calibri" panose="020F0502020204030204" pitchFamily="34" charset="0"/>
                      </a:endParaRPr>
                    </a:p>
                  </a:txBody>
                  <a:tcPr>
                    <a:solidFill>
                      <a:schemeClr val="tx1"/>
                    </a:solidFill>
                  </a:tcPr>
                </a:tc>
                <a:extLst>
                  <a:ext uri="{0D108BD9-81ED-4DB2-BD59-A6C34878D82A}">
                    <a16:rowId xmlns:a16="http://schemas.microsoft.com/office/drawing/2014/main" val="10004"/>
                  </a:ext>
                </a:extLst>
              </a:tr>
              <a:tr h="613780">
                <a:tc>
                  <a:txBody>
                    <a:bodyPr/>
                    <a:lstStyle/>
                    <a:p>
                      <a:r>
                        <a:rPr lang="en-US" sz="1600" b="1" dirty="0">
                          <a:effectLst/>
                          <a:latin typeface="Calibri" panose="020F0502020204030204" pitchFamily="34" charset="0"/>
                        </a:rPr>
                        <a:t>Capstone</a:t>
                      </a:r>
                      <a:r>
                        <a:rPr lang="en-US" sz="1600" b="1" baseline="0" dirty="0">
                          <a:effectLst/>
                          <a:latin typeface="Calibri" panose="020F0502020204030204" pitchFamily="34" charset="0"/>
                        </a:rPr>
                        <a:t> Projects, Senior Theses</a:t>
                      </a:r>
                      <a:endParaRPr lang="en-US" sz="1600" b="1" dirty="0">
                        <a:solidFill>
                          <a:srgbClr val="002060"/>
                        </a:solidFill>
                        <a:effectLst/>
                        <a:latin typeface="Calibri" panose="020F0502020204030204" pitchFamily="34" charset="0"/>
                      </a:endParaRPr>
                    </a:p>
                  </a:txBody>
                  <a:tcPr anchor="ctr">
                    <a:solidFill>
                      <a:schemeClr val="tx1"/>
                    </a:solidFill>
                  </a:tcPr>
                </a:tc>
                <a:tc>
                  <a:txBody>
                    <a:bodyPr/>
                    <a:lstStyle/>
                    <a:p>
                      <a:pPr marL="285750" lvl="0" indent="-285750" algn="ctr">
                        <a:buFont typeface="Wingdings" panose="05000000000000000000" pitchFamily="2" charset="2"/>
                        <a:buChar char="ü"/>
                      </a:pPr>
                      <a:r>
                        <a:rPr lang="en-US" sz="2800" b="1" dirty="0">
                          <a:effectLst/>
                          <a:latin typeface="Calibri" panose="020F0502020204030204" pitchFamily="34" charset="0"/>
                        </a:rPr>
                        <a:t> </a:t>
                      </a:r>
                      <a:endParaRPr lang="en-US" sz="2800" b="1" dirty="0">
                        <a:solidFill>
                          <a:srgbClr val="002060"/>
                        </a:solidFill>
                        <a:effectLst/>
                        <a:latin typeface="Calibri" panose="020F0502020204030204" pitchFamily="34" charset="0"/>
                      </a:endParaRPr>
                    </a:p>
                  </a:txBody>
                  <a:tcPr>
                    <a:solidFill>
                      <a:schemeClr val="tx1"/>
                    </a:solidFill>
                  </a:tcPr>
                </a:tc>
                <a:tc>
                  <a:txBody>
                    <a:bodyPr/>
                    <a:lstStyle/>
                    <a:p>
                      <a:endParaRPr lang="en-US" b="1" dirty="0">
                        <a:solidFill>
                          <a:srgbClr val="002060"/>
                        </a:solidFill>
                        <a:effectLst/>
                        <a:latin typeface="Calibri" panose="020F0502020204030204" pitchFamily="34" charset="0"/>
                      </a:endParaRPr>
                    </a:p>
                  </a:txBody>
                  <a:tcPr>
                    <a:solidFill>
                      <a:schemeClr val="tx1"/>
                    </a:solidFill>
                  </a:tcPr>
                </a:tc>
                <a:tc>
                  <a:txBody>
                    <a:bodyPr/>
                    <a:lstStyle/>
                    <a:p>
                      <a:r>
                        <a:rPr lang="en-US" sz="1600" b="1" dirty="0">
                          <a:effectLst/>
                          <a:latin typeface="Calibri" panose="020F0502020204030204" pitchFamily="34" charset="0"/>
                        </a:rPr>
                        <a:t>Oral Exams</a:t>
                      </a:r>
                      <a:endParaRPr lang="en-US" sz="1600" b="1" dirty="0">
                        <a:solidFill>
                          <a:srgbClr val="002060"/>
                        </a:solidFill>
                        <a:effectLst/>
                        <a:latin typeface="Calibri" panose="020F0502020204030204" pitchFamily="34" charset="0"/>
                      </a:endParaRPr>
                    </a:p>
                  </a:txBody>
                  <a:tcPr anchor="ctr">
                    <a:solidFill>
                      <a:schemeClr val="tx1"/>
                    </a:solidFill>
                  </a:tcPr>
                </a:tc>
                <a:tc>
                  <a:txBody>
                    <a:bodyPr/>
                    <a:lstStyle/>
                    <a:p>
                      <a:pPr marL="285750" lvl="0" indent="-285750" algn="ctr">
                        <a:buFont typeface="Wingdings" panose="05000000000000000000" pitchFamily="2" charset="2"/>
                        <a:buChar char="ü"/>
                      </a:pPr>
                      <a:r>
                        <a:rPr lang="en-US" sz="2800" b="1" dirty="0">
                          <a:effectLst/>
                          <a:latin typeface="Calibri" panose="020F0502020204030204" pitchFamily="34" charset="0"/>
                        </a:rPr>
                        <a:t> </a:t>
                      </a:r>
                      <a:endParaRPr lang="en-US" sz="2800" b="1" dirty="0">
                        <a:solidFill>
                          <a:srgbClr val="002060"/>
                        </a:solidFill>
                        <a:effectLst/>
                        <a:latin typeface="Calibri" panose="020F0502020204030204" pitchFamily="34" charset="0"/>
                      </a:endParaRPr>
                    </a:p>
                  </a:txBody>
                  <a:tcPr>
                    <a:solidFill>
                      <a:schemeClr val="tx1"/>
                    </a:solidFill>
                  </a:tcPr>
                </a:tc>
                <a:tc>
                  <a:txBody>
                    <a:bodyPr/>
                    <a:lstStyle/>
                    <a:p>
                      <a:endParaRPr lang="en-US" sz="1600" b="1" dirty="0">
                        <a:solidFill>
                          <a:srgbClr val="002060"/>
                        </a:solidFill>
                        <a:effectLst/>
                        <a:latin typeface="Calibri" panose="020F0502020204030204" pitchFamily="34" charset="0"/>
                      </a:endParaRPr>
                    </a:p>
                  </a:txBody>
                  <a:tcPr>
                    <a:solidFill>
                      <a:schemeClr val="tx1"/>
                    </a:solidFill>
                  </a:tcPr>
                </a:tc>
                <a:extLst>
                  <a:ext uri="{0D108BD9-81ED-4DB2-BD59-A6C34878D82A}">
                    <a16:rowId xmlns:a16="http://schemas.microsoft.com/office/drawing/2014/main" val="10005"/>
                  </a:ext>
                </a:extLst>
              </a:tr>
              <a:tr h="572317">
                <a:tc>
                  <a:txBody>
                    <a:bodyPr/>
                    <a:lstStyle/>
                    <a:p>
                      <a:r>
                        <a:rPr lang="en-US" sz="1600" b="1" dirty="0">
                          <a:effectLst/>
                          <a:latin typeface="Calibri" panose="020F0502020204030204" pitchFamily="34" charset="0"/>
                        </a:rPr>
                        <a:t>Artifact/Reflection</a:t>
                      </a:r>
                      <a:endParaRPr lang="en-US" sz="1600" b="1" dirty="0">
                        <a:solidFill>
                          <a:srgbClr val="002060"/>
                        </a:solidFill>
                        <a:effectLst/>
                        <a:latin typeface="Calibri" panose="020F0502020204030204" pitchFamily="34" charset="0"/>
                      </a:endParaRPr>
                    </a:p>
                  </a:txBody>
                  <a:tcPr anchor="ctr">
                    <a:solidFill>
                      <a:schemeClr val="tx1"/>
                    </a:solidFill>
                  </a:tcPr>
                </a:tc>
                <a:tc>
                  <a:txBody>
                    <a:bodyPr/>
                    <a:lstStyle/>
                    <a:p>
                      <a:pPr marL="285750" lvl="0" indent="-285750" algn="ctr">
                        <a:buFont typeface="Wingdings" panose="05000000000000000000" pitchFamily="2" charset="2"/>
                        <a:buChar char="ü"/>
                      </a:pPr>
                      <a:r>
                        <a:rPr lang="en-US" sz="2800" b="1" dirty="0">
                          <a:effectLst/>
                          <a:latin typeface="Calibri" panose="020F0502020204030204" pitchFamily="34" charset="0"/>
                        </a:rPr>
                        <a:t> </a:t>
                      </a:r>
                      <a:endParaRPr lang="en-US" sz="2800" b="1" dirty="0">
                        <a:solidFill>
                          <a:srgbClr val="002060"/>
                        </a:solidFill>
                        <a:effectLst/>
                        <a:latin typeface="Calibri" panose="020F0502020204030204" pitchFamily="34" charset="0"/>
                      </a:endParaRPr>
                    </a:p>
                  </a:txBody>
                  <a:tcPr>
                    <a:solidFill>
                      <a:schemeClr val="tx1"/>
                    </a:solidFill>
                  </a:tcPr>
                </a:tc>
                <a:tc>
                  <a:txBody>
                    <a:bodyPr/>
                    <a:lstStyle/>
                    <a:p>
                      <a:endParaRPr lang="en-US" sz="1600" b="1" dirty="0">
                        <a:solidFill>
                          <a:srgbClr val="002060"/>
                        </a:solidFill>
                        <a:effectLst/>
                        <a:latin typeface="Calibri" panose="020F0502020204030204" pitchFamily="34" charset="0"/>
                      </a:endParaRPr>
                    </a:p>
                  </a:txBody>
                  <a:tcPr>
                    <a:solidFill>
                      <a:schemeClr val="tx1"/>
                    </a:solidFill>
                  </a:tcPr>
                </a:tc>
                <a:tc>
                  <a:txBody>
                    <a:bodyPr/>
                    <a:lstStyle/>
                    <a:p>
                      <a:r>
                        <a:rPr lang="en-US" sz="1600" b="1" dirty="0">
                          <a:effectLst/>
                          <a:latin typeface="Calibri" panose="020F0502020204030204" pitchFamily="34" charset="0"/>
                        </a:rPr>
                        <a:t>Focus Groups</a:t>
                      </a:r>
                      <a:endParaRPr lang="en-US" sz="1600" b="1" dirty="0">
                        <a:solidFill>
                          <a:srgbClr val="002060"/>
                        </a:solidFill>
                        <a:effectLst/>
                        <a:latin typeface="Calibri" panose="020F0502020204030204" pitchFamily="34" charset="0"/>
                      </a:endParaRPr>
                    </a:p>
                  </a:txBody>
                  <a:tcPr anchor="ctr">
                    <a:solidFill>
                      <a:schemeClr val="tx1"/>
                    </a:solidFill>
                  </a:tcPr>
                </a:tc>
                <a:tc>
                  <a:txBody>
                    <a:bodyPr/>
                    <a:lstStyle/>
                    <a:p>
                      <a:endParaRPr lang="en-US" sz="1600" b="1" dirty="0">
                        <a:solidFill>
                          <a:srgbClr val="002060"/>
                        </a:solidFill>
                        <a:effectLst/>
                        <a:latin typeface="Calibri" panose="020F0502020204030204" pitchFamily="34" charset="0"/>
                      </a:endParaRPr>
                    </a:p>
                  </a:txBody>
                  <a:tcPr>
                    <a:solidFill>
                      <a:schemeClr val="tx1"/>
                    </a:solidFill>
                  </a:tcPr>
                </a:tc>
                <a:tc>
                  <a:txBody>
                    <a:bodyPr/>
                    <a:lstStyle/>
                    <a:p>
                      <a:pPr marL="285750" lvl="0" indent="-285750" algn="ctr">
                        <a:buFont typeface="Wingdings" panose="05000000000000000000" pitchFamily="2" charset="2"/>
                        <a:buChar char="ü"/>
                      </a:pPr>
                      <a:r>
                        <a:rPr lang="en-US" sz="2800" b="1" dirty="0">
                          <a:effectLst/>
                          <a:latin typeface="Calibri" panose="020F0502020204030204" pitchFamily="34" charset="0"/>
                        </a:rPr>
                        <a:t> </a:t>
                      </a:r>
                      <a:r>
                        <a:rPr lang="en-US" sz="1600" b="1" dirty="0">
                          <a:effectLst/>
                          <a:latin typeface="Calibri" panose="020F0502020204030204" pitchFamily="34" charset="0"/>
                        </a:rPr>
                        <a:t> </a:t>
                      </a:r>
                      <a:endParaRPr lang="en-US" sz="1600" b="1" dirty="0">
                        <a:solidFill>
                          <a:srgbClr val="002060"/>
                        </a:solidFill>
                        <a:effectLst/>
                        <a:latin typeface="Calibri" panose="020F0502020204030204" pitchFamily="34" charset="0"/>
                      </a:endParaRPr>
                    </a:p>
                  </a:txBody>
                  <a:tcPr>
                    <a:solidFill>
                      <a:schemeClr val="tx1"/>
                    </a:solidFill>
                  </a:tcPr>
                </a:tc>
                <a:extLst>
                  <a:ext uri="{0D108BD9-81ED-4DB2-BD59-A6C34878D82A}">
                    <a16:rowId xmlns:a16="http://schemas.microsoft.com/office/drawing/2014/main" val="10006"/>
                  </a:ext>
                </a:extLst>
              </a:tr>
              <a:tr h="572317">
                <a:tc>
                  <a:txBody>
                    <a:bodyPr/>
                    <a:lstStyle/>
                    <a:p>
                      <a:r>
                        <a:rPr lang="en-US" sz="1600" b="1" dirty="0">
                          <a:effectLst/>
                          <a:latin typeface="Calibri" panose="020F0502020204030204" pitchFamily="34" charset="0"/>
                        </a:rPr>
                        <a:t>Written Work, Presentations, Performances, Scored on a Rubric</a:t>
                      </a:r>
                      <a:endParaRPr lang="en-US" sz="1600" b="1" dirty="0">
                        <a:solidFill>
                          <a:srgbClr val="002060"/>
                        </a:solidFill>
                        <a:effectLst/>
                        <a:latin typeface="Calibri" panose="020F0502020204030204" pitchFamily="34" charset="0"/>
                      </a:endParaRPr>
                    </a:p>
                  </a:txBody>
                  <a:tcPr anchor="ctr">
                    <a:solidFill>
                      <a:schemeClr val="tx1"/>
                    </a:solidFill>
                  </a:tcPr>
                </a:tc>
                <a:tc>
                  <a:txBody>
                    <a:bodyPr/>
                    <a:lstStyle/>
                    <a:p>
                      <a:pPr marL="285750" lvl="0" indent="-285750" algn="ctr">
                        <a:buFont typeface="Wingdings" panose="05000000000000000000" pitchFamily="2" charset="2"/>
                        <a:buChar char="ü"/>
                      </a:pPr>
                      <a:r>
                        <a:rPr lang="en-US" sz="2800" b="1" dirty="0">
                          <a:effectLst/>
                          <a:latin typeface="Calibri" panose="020F0502020204030204" pitchFamily="34" charset="0"/>
                        </a:rPr>
                        <a:t> </a:t>
                      </a:r>
                      <a:endParaRPr lang="en-US" sz="2800" b="1" dirty="0">
                        <a:solidFill>
                          <a:srgbClr val="002060"/>
                        </a:solidFill>
                        <a:effectLst/>
                        <a:latin typeface="Calibri" panose="020F0502020204030204" pitchFamily="34" charset="0"/>
                      </a:endParaRPr>
                    </a:p>
                  </a:txBody>
                  <a:tcPr>
                    <a:solidFill>
                      <a:schemeClr val="tx1"/>
                    </a:solidFill>
                  </a:tcPr>
                </a:tc>
                <a:tc>
                  <a:txBody>
                    <a:bodyPr/>
                    <a:lstStyle/>
                    <a:p>
                      <a:pPr marL="742950" lvl="1" indent="-285750">
                        <a:buFont typeface="Wingdings" panose="05000000000000000000" pitchFamily="2" charset="2"/>
                        <a:buChar char="ü"/>
                      </a:pPr>
                      <a:endParaRPr lang="en-US" sz="2800" b="1" dirty="0">
                        <a:solidFill>
                          <a:srgbClr val="002060"/>
                        </a:solidFill>
                        <a:effectLst/>
                        <a:latin typeface="Calibri" panose="020F0502020204030204" pitchFamily="34" charset="0"/>
                      </a:endParaRPr>
                    </a:p>
                  </a:txBody>
                  <a:tcPr>
                    <a:solidFill>
                      <a:schemeClr val="tx1"/>
                    </a:solidFill>
                  </a:tcPr>
                </a:tc>
                <a:tc>
                  <a:txBody>
                    <a:bodyPr/>
                    <a:lstStyle/>
                    <a:p>
                      <a:r>
                        <a:rPr lang="en-US" sz="1600" b="1" dirty="0">
                          <a:effectLst/>
                          <a:latin typeface="Calibri" panose="020F0502020204030204" pitchFamily="34" charset="0"/>
                        </a:rPr>
                        <a:t>Course Grades and Grade Distributions</a:t>
                      </a:r>
                      <a:endParaRPr lang="en-US" sz="1600" b="1" dirty="0">
                        <a:solidFill>
                          <a:srgbClr val="002060"/>
                        </a:solidFill>
                        <a:effectLst/>
                        <a:latin typeface="Calibri" panose="020F0502020204030204" pitchFamily="34" charset="0"/>
                      </a:endParaRPr>
                    </a:p>
                  </a:txBody>
                  <a:tcPr anchor="ctr">
                    <a:solidFill>
                      <a:schemeClr val="tx1"/>
                    </a:solidFill>
                  </a:tcPr>
                </a:tc>
                <a:tc>
                  <a:txBody>
                    <a:bodyPr/>
                    <a:lstStyle/>
                    <a:p>
                      <a:pPr marL="742950" lvl="1" indent="-285750">
                        <a:buFont typeface="Wingdings" panose="05000000000000000000" pitchFamily="2" charset="2"/>
                        <a:buChar char="ü"/>
                      </a:pPr>
                      <a:endParaRPr lang="en-US" sz="2800" b="1" dirty="0">
                        <a:solidFill>
                          <a:srgbClr val="002060"/>
                        </a:solidFill>
                        <a:effectLst/>
                        <a:latin typeface="Calibri" panose="020F0502020204030204" pitchFamily="34" charset="0"/>
                      </a:endParaRPr>
                    </a:p>
                  </a:txBody>
                  <a:tcPr>
                    <a:solidFill>
                      <a:schemeClr val="tx1"/>
                    </a:solidFill>
                  </a:tcPr>
                </a:tc>
                <a:tc>
                  <a:txBody>
                    <a:bodyPr/>
                    <a:lstStyle/>
                    <a:p>
                      <a:pPr marL="285750" lvl="0" indent="-285750" algn="ctr">
                        <a:buFont typeface="Wingdings" panose="05000000000000000000" pitchFamily="2" charset="2"/>
                        <a:buChar char="ü"/>
                      </a:pPr>
                      <a:r>
                        <a:rPr lang="en-US" sz="2800" b="1" dirty="0">
                          <a:effectLst/>
                          <a:latin typeface="Calibri" panose="020F0502020204030204" pitchFamily="34" charset="0"/>
                        </a:rPr>
                        <a:t> </a:t>
                      </a:r>
                      <a:endParaRPr lang="en-US" sz="2800" b="1" dirty="0">
                        <a:solidFill>
                          <a:srgbClr val="002060"/>
                        </a:solidFill>
                        <a:effectLst/>
                        <a:latin typeface="Calibri" panose="020F0502020204030204" pitchFamily="34" charset="0"/>
                      </a:endParaRPr>
                    </a:p>
                  </a:txBody>
                  <a:tcPr>
                    <a:solidFill>
                      <a:schemeClr val="tx1"/>
                    </a:solidFill>
                  </a:tcPr>
                </a:tc>
                <a:extLst>
                  <a:ext uri="{0D108BD9-81ED-4DB2-BD59-A6C34878D82A}">
                    <a16:rowId xmlns:a16="http://schemas.microsoft.com/office/drawing/2014/main" val="10007"/>
                  </a:ext>
                </a:extLst>
              </a:tr>
              <a:tr h="572317">
                <a:tc>
                  <a:txBody>
                    <a:bodyPr/>
                    <a:lstStyle/>
                    <a:p>
                      <a:r>
                        <a:rPr lang="en-US" sz="1600" b="1" dirty="0">
                          <a:effectLst/>
                          <a:latin typeface="Calibri" panose="020F0502020204030204" pitchFamily="34" charset="0"/>
                        </a:rPr>
                        <a:t>Job  / </a:t>
                      </a:r>
                      <a:r>
                        <a:rPr lang="en-US" sz="1600" b="1" baseline="0" dirty="0">
                          <a:effectLst/>
                          <a:latin typeface="Calibri" panose="020F0502020204030204" pitchFamily="34" charset="0"/>
                        </a:rPr>
                        <a:t>Grad School Placement</a:t>
                      </a:r>
                      <a:endParaRPr lang="en-US" sz="1600" b="1" dirty="0">
                        <a:solidFill>
                          <a:srgbClr val="002060"/>
                        </a:solidFill>
                        <a:effectLst/>
                        <a:latin typeface="Calibri" panose="020F0502020204030204" pitchFamily="34" charset="0"/>
                      </a:endParaRPr>
                    </a:p>
                  </a:txBody>
                  <a:tcPr anchor="ctr">
                    <a:solidFill>
                      <a:schemeClr val="tx1"/>
                    </a:solidFill>
                  </a:tcPr>
                </a:tc>
                <a:tc>
                  <a:txBody>
                    <a:bodyPr/>
                    <a:lstStyle/>
                    <a:p>
                      <a:pPr marL="742950" lvl="1" indent="-285750">
                        <a:buFont typeface="Wingdings" panose="05000000000000000000" pitchFamily="2" charset="2"/>
                        <a:buChar char="ü"/>
                      </a:pPr>
                      <a:endParaRPr lang="en-US" sz="2800" b="1" dirty="0">
                        <a:solidFill>
                          <a:srgbClr val="002060"/>
                        </a:solidFill>
                        <a:effectLst/>
                        <a:latin typeface="Calibri" panose="020F0502020204030204" pitchFamily="34" charset="0"/>
                      </a:endParaRPr>
                    </a:p>
                  </a:txBody>
                  <a:tcPr>
                    <a:solidFill>
                      <a:schemeClr val="tx1"/>
                    </a:solidFill>
                  </a:tcPr>
                </a:tc>
                <a:tc>
                  <a:txBody>
                    <a:bodyPr/>
                    <a:lstStyle/>
                    <a:p>
                      <a:pPr marL="285750" lvl="0" indent="-285750" algn="ctr">
                        <a:buFont typeface="Wingdings" panose="05000000000000000000" pitchFamily="2" charset="2"/>
                        <a:buChar char="ü"/>
                      </a:pPr>
                      <a:r>
                        <a:rPr lang="en-US" sz="2800" b="1" dirty="0">
                          <a:effectLst/>
                          <a:latin typeface="Calibri" panose="020F0502020204030204" pitchFamily="34" charset="0"/>
                        </a:rPr>
                        <a:t> </a:t>
                      </a:r>
                      <a:endParaRPr lang="en-US" sz="2800" b="1" dirty="0">
                        <a:solidFill>
                          <a:srgbClr val="002060"/>
                        </a:solidFill>
                        <a:effectLst/>
                        <a:latin typeface="Calibri" panose="020F0502020204030204" pitchFamily="34" charset="0"/>
                      </a:endParaRPr>
                    </a:p>
                  </a:txBody>
                  <a:tcPr>
                    <a:solidFill>
                      <a:schemeClr val="tx1"/>
                    </a:solidFill>
                  </a:tcPr>
                </a:tc>
                <a:tc>
                  <a:txBody>
                    <a:bodyPr/>
                    <a:lstStyle/>
                    <a:p>
                      <a:r>
                        <a:rPr lang="en-US" sz="1600" b="1" dirty="0">
                          <a:effectLst/>
                          <a:latin typeface="Calibri" panose="020F0502020204030204" pitchFamily="34" charset="0"/>
                        </a:rPr>
                        <a:t>Pass Rates</a:t>
                      </a:r>
                      <a:r>
                        <a:rPr lang="en-US" sz="1600" b="1" baseline="0" dirty="0">
                          <a:effectLst/>
                          <a:latin typeface="Calibri" panose="020F0502020204030204" pitchFamily="34" charset="0"/>
                        </a:rPr>
                        <a:t> or Scores on Licensure Tests</a:t>
                      </a:r>
                      <a:endParaRPr lang="en-US" sz="1600" b="1" dirty="0">
                        <a:solidFill>
                          <a:srgbClr val="002060"/>
                        </a:solidFill>
                        <a:effectLst/>
                        <a:latin typeface="Calibri" panose="020F0502020204030204" pitchFamily="34" charset="0"/>
                      </a:endParaRPr>
                    </a:p>
                  </a:txBody>
                  <a:tcPr anchor="ctr">
                    <a:solidFill>
                      <a:schemeClr val="tx1"/>
                    </a:solidFill>
                  </a:tcPr>
                </a:tc>
                <a:tc>
                  <a:txBody>
                    <a:bodyPr/>
                    <a:lstStyle/>
                    <a:p>
                      <a:pPr marL="285750" lvl="0" indent="-285750" algn="ctr">
                        <a:buFont typeface="Wingdings" panose="05000000000000000000" pitchFamily="2" charset="2"/>
                        <a:buChar char="ü"/>
                      </a:pPr>
                      <a:r>
                        <a:rPr lang="en-US" sz="2800" b="1" dirty="0">
                          <a:effectLst/>
                          <a:latin typeface="Calibri" panose="020F0502020204030204" pitchFamily="34" charset="0"/>
                        </a:rPr>
                        <a:t> </a:t>
                      </a:r>
                      <a:endParaRPr lang="en-US" sz="2800" b="1" dirty="0">
                        <a:solidFill>
                          <a:srgbClr val="002060"/>
                        </a:solidFill>
                        <a:effectLst/>
                        <a:latin typeface="Calibri" panose="020F0502020204030204" pitchFamily="34" charset="0"/>
                      </a:endParaRPr>
                    </a:p>
                  </a:txBody>
                  <a:tcPr>
                    <a:solidFill>
                      <a:schemeClr val="tx1"/>
                    </a:solidFill>
                  </a:tcPr>
                </a:tc>
                <a:tc>
                  <a:txBody>
                    <a:bodyPr/>
                    <a:lstStyle/>
                    <a:p>
                      <a:endParaRPr lang="en-US" sz="1600" b="1" dirty="0">
                        <a:solidFill>
                          <a:srgbClr val="002060"/>
                        </a:solidFill>
                        <a:effectLst/>
                        <a:latin typeface="Calibri" panose="020F0502020204030204" pitchFamily="34" charset="0"/>
                      </a:endParaRPr>
                    </a:p>
                  </a:txBody>
                  <a:tcPr>
                    <a:solidFill>
                      <a:schemeClr val="tx1"/>
                    </a:solidFill>
                  </a:tcPr>
                </a:tc>
                <a:extLst>
                  <a:ext uri="{0D108BD9-81ED-4DB2-BD59-A6C34878D82A}">
                    <a16:rowId xmlns:a16="http://schemas.microsoft.com/office/drawing/2014/main" val="10008"/>
                  </a:ext>
                </a:extLst>
              </a:tr>
              <a:tr h="496870">
                <a:tc>
                  <a:txBody>
                    <a:bodyPr/>
                    <a:lstStyle/>
                    <a:p>
                      <a:r>
                        <a:rPr lang="en-US" sz="1600" b="1" dirty="0">
                          <a:effectLst/>
                          <a:latin typeface="Calibri" panose="020F0502020204030204" pitchFamily="34" charset="0"/>
                        </a:rPr>
                        <a:t>Performance Appraisal</a:t>
                      </a:r>
                      <a:endParaRPr lang="en-US" sz="1600" b="1" dirty="0">
                        <a:solidFill>
                          <a:srgbClr val="002060"/>
                        </a:solidFill>
                        <a:effectLst/>
                        <a:latin typeface="Calibri" panose="020F0502020204030204" pitchFamily="34" charset="0"/>
                      </a:endParaRPr>
                    </a:p>
                  </a:txBody>
                  <a:tcPr anchor="ctr">
                    <a:solidFill>
                      <a:schemeClr val="tx1"/>
                    </a:solidFill>
                  </a:tcPr>
                </a:tc>
                <a:tc>
                  <a:txBody>
                    <a:bodyPr/>
                    <a:lstStyle/>
                    <a:p>
                      <a:pPr marL="285750" lvl="0" indent="-285750" algn="ctr">
                        <a:buFont typeface="Wingdings" panose="05000000000000000000" pitchFamily="2" charset="2"/>
                        <a:buChar char="ü"/>
                      </a:pPr>
                      <a:r>
                        <a:rPr lang="en-US" sz="2800" b="1" dirty="0">
                          <a:effectLst/>
                          <a:latin typeface="Calibri" panose="020F0502020204030204" pitchFamily="34" charset="0"/>
                        </a:rPr>
                        <a:t> </a:t>
                      </a:r>
                      <a:endParaRPr lang="en-US" sz="2800" b="1" dirty="0">
                        <a:solidFill>
                          <a:srgbClr val="002060"/>
                        </a:solidFill>
                        <a:effectLst/>
                        <a:latin typeface="Calibri" panose="020F0502020204030204" pitchFamily="34" charset="0"/>
                      </a:endParaRPr>
                    </a:p>
                  </a:txBody>
                  <a:tcPr>
                    <a:solidFill>
                      <a:schemeClr val="tx1"/>
                    </a:solidFill>
                  </a:tcPr>
                </a:tc>
                <a:tc>
                  <a:txBody>
                    <a:bodyPr/>
                    <a:lstStyle/>
                    <a:p>
                      <a:endParaRPr lang="en-US" sz="1600" b="1" dirty="0">
                        <a:solidFill>
                          <a:srgbClr val="002060"/>
                        </a:solidFill>
                        <a:effectLst/>
                        <a:latin typeface="Calibri" panose="020F0502020204030204" pitchFamily="34" charset="0"/>
                      </a:endParaRPr>
                    </a:p>
                  </a:txBody>
                  <a:tcPr>
                    <a:solidFill>
                      <a:schemeClr val="tx1"/>
                    </a:solidFill>
                  </a:tcPr>
                </a:tc>
                <a:tc>
                  <a:txBody>
                    <a:bodyPr/>
                    <a:lstStyle/>
                    <a:p>
                      <a:r>
                        <a:rPr lang="en-US" sz="1600" b="1" dirty="0">
                          <a:effectLst/>
                          <a:latin typeface="Calibri" panose="020F0502020204030204" pitchFamily="34" charset="0"/>
                        </a:rPr>
                        <a:t>Standardized</a:t>
                      </a:r>
                      <a:r>
                        <a:rPr lang="en-US" sz="1600" b="1" baseline="0" dirty="0">
                          <a:effectLst/>
                          <a:latin typeface="Calibri" panose="020F0502020204030204" pitchFamily="34" charset="0"/>
                        </a:rPr>
                        <a:t> Exams</a:t>
                      </a:r>
                      <a:endParaRPr lang="en-US" sz="1600" b="1" dirty="0">
                        <a:solidFill>
                          <a:srgbClr val="002060"/>
                        </a:solidFill>
                        <a:effectLst/>
                        <a:latin typeface="Calibri" panose="020F0502020204030204" pitchFamily="34" charset="0"/>
                      </a:endParaRPr>
                    </a:p>
                  </a:txBody>
                  <a:tcPr anchor="ctr">
                    <a:solidFill>
                      <a:schemeClr val="tx1"/>
                    </a:solidFill>
                  </a:tcPr>
                </a:tc>
                <a:tc>
                  <a:txBody>
                    <a:bodyPr/>
                    <a:lstStyle/>
                    <a:p>
                      <a:pPr marL="285750" lvl="0" indent="-285750" algn="ctr">
                        <a:buFont typeface="Wingdings" panose="05000000000000000000" pitchFamily="2" charset="2"/>
                        <a:buChar char="ü"/>
                      </a:pPr>
                      <a:r>
                        <a:rPr lang="en-US" sz="2800" b="1" dirty="0">
                          <a:effectLst/>
                          <a:latin typeface="Calibri" panose="020F0502020204030204" pitchFamily="34" charset="0"/>
                        </a:rPr>
                        <a:t> </a:t>
                      </a:r>
                      <a:endParaRPr lang="en-US" sz="2800" b="1" dirty="0">
                        <a:solidFill>
                          <a:srgbClr val="002060"/>
                        </a:solidFill>
                        <a:effectLst/>
                        <a:latin typeface="Calibri" panose="020F0502020204030204" pitchFamily="34" charset="0"/>
                      </a:endParaRPr>
                    </a:p>
                  </a:txBody>
                  <a:tcPr>
                    <a:solidFill>
                      <a:schemeClr val="tx1"/>
                    </a:solidFill>
                  </a:tcPr>
                </a:tc>
                <a:tc>
                  <a:txBody>
                    <a:bodyPr/>
                    <a:lstStyle/>
                    <a:p>
                      <a:endParaRPr lang="en-US" sz="1600" b="1" dirty="0">
                        <a:solidFill>
                          <a:srgbClr val="002060"/>
                        </a:solidFill>
                        <a:effectLst/>
                        <a:latin typeface="Calibri" panose="020F0502020204030204" pitchFamily="34" charset="0"/>
                      </a:endParaRPr>
                    </a:p>
                  </a:txBody>
                  <a:tcPr>
                    <a:solidFill>
                      <a:schemeClr val="tx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476266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90000"/>
                </a:solidFill>
                <a:latin typeface="Aharoni" panose="02010803020104030203" pitchFamily="2" charset="-79"/>
                <a:cs typeface="Aharoni" panose="02010803020104030203" pitchFamily="2" charset="-79"/>
              </a:rPr>
              <a:t>Assessment Map</a:t>
            </a:r>
          </a:p>
        </p:txBody>
      </p:sp>
      <p:graphicFrame>
        <p:nvGraphicFramePr>
          <p:cNvPr id="3" name="Table 2"/>
          <p:cNvGraphicFramePr>
            <a:graphicFrameLocks noGrp="1"/>
          </p:cNvGraphicFramePr>
          <p:nvPr>
            <p:extLst>
              <p:ext uri="{D42A27DB-BD31-4B8C-83A1-F6EECF244321}">
                <p14:modId xmlns:p14="http://schemas.microsoft.com/office/powerpoint/2010/main" val="1560728313"/>
              </p:ext>
            </p:extLst>
          </p:nvPr>
        </p:nvGraphicFramePr>
        <p:xfrm>
          <a:off x="923258" y="1690688"/>
          <a:ext cx="9944099" cy="4400552"/>
        </p:xfrm>
        <a:graphic>
          <a:graphicData uri="http://schemas.openxmlformats.org/drawingml/2006/table">
            <a:tbl>
              <a:tblPr firstRow="1" firstCol="1" bandRow="1">
                <a:effectLst>
                  <a:outerShdw blurRad="50800" dist="38100" dir="2700000" algn="tl" rotWithShape="0">
                    <a:prstClr val="black">
                      <a:alpha val="40000"/>
                    </a:prstClr>
                  </a:outerShdw>
                </a:effectLst>
                <a:tableStyleId>{D7AC3CCA-C797-4891-BE02-D94E43425B78}</a:tableStyleId>
              </a:tblPr>
              <a:tblGrid>
                <a:gridCol w="597632">
                  <a:extLst>
                    <a:ext uri="{9D8B030D-6E8A-4147-A177-3AD203B41FA5}">
                      <a16:colId xmlns:a16="http://schemas.microsoft.com/office/drawing/2014/main" val="20000"/>
                    </a:ext>
                  </a:extLst>
                </a:gridCol>
                <a:gridCol w="1326165">
                  <a:extLst>
                    <a:ext uri="{9D8B030D-6E8A-4147-A177-3AD203B41FA5}">
                      <a16:colId xmlns:a16="http://schemas.microsoft.com/office/drawing/2014/main" val="20001"/>
                    </a:ext>
                  </a:extLst>
                </a:gridCol>
                <a:gridCol w="1336717">
                  <a:extLst>
                    <a:ext uri="{9D8B030D-6E8A-4147-A177-3AD203B41FA5}">
                      <a16:colId xmlns:a16="http://schemas.microsoft.com/office/drawing/2014/main" val="20002"/>
                    </a:ext>
                  </a:extLst>
                </a:gridCol>
                <a:gridCol w="1336717">
                  <a:extLst>
                    <a:ext uri="{9D8B030D-6E8A-4147-A177-3AD203B41FA5}">
                      <a16:colId xmlns:a16="http://schemas.microsoft.com/office/drawing/2014/main" val="20003"/>
                    </a:ext>
                  </a:extLst>
                </a:gridCol>
                <a:gridCol w="1336717">
                  <a:extLst>
                    <a:ext uri="{9D8B030D-6E8A-4147-A177-3AD203B41FA5}">
                      <a16:colId xmlns:a16="http://schemas.microsoft.com/office/drawing/2014/main" val="20004"/>
                    </a:ext>
                  </a:extLst>
                </a:gridCol>
                <a:gridCol w="1336717">
                  <a:extLst>
                    <a:ext uri="{9D8B030D-6E8A-4147-A177-3AD203B41FA5}">
                      <a16:colId xmlns:a16="http://schemas.microsoft.com/office/drawing/2014/main" val="20005"/>
                    </a:ext>
                  </a:extLst>
                </a:gridCol>
                <a:gridCol w="1336717">
                  <a:extLst>
                    <a:ext uri="{9D8B030D-6E8A-4147-A177-3AD203B41FA5}">
                      <a16:colId xmlns:a16="http://schemas.microsoft.com/office/drawing/2014/main" val="20006"/>
                    </a:ext>
                  </a:extLst>
                </a:gridCol>
                <a:gridCol w="1336717">
                  <a:extLst>
                    <a:ext uri="{9D8B030D-6E8A-4147-A177-3AD203B41FA5}">
                      <a16:colId xmlns:a16="http://schemas.microsoft.com/office/drawing/2014/main" val="20007"/>
                    </a:ext>
                  </a:extLst>
                </a:gridCol>
              </a:tblGrid>
              <a:tr h="612332">
                <a:tc gridSpan="8">
                  <a:txBody>
                    <a:bodyPr/>
                    <a:lstStyle/>
                    <a:p>
                      <a:pPr marL="0" marR="0" algn="ctr">
                        <a:lnSpc>
                          <a:spcPct val="115000"/>
                        </a:lnSpc>
                        <a:spcBef>
                          <a:spcPts val="0"/>
                        </a:spcBef>
                        <a:spcAft>
                          <a:spcPts val="0"/>
                        </a:spcAft>
                      </a:pPr>
                      <a:r>
                        <a:rPr lang="en-US" sz="1800" b="1" dirty="0">
                          <a:effectLst/>
                          <a:latin typeface="Calibri" panose="020F0502020204030204" pitchFamily="34" charset="0"/>
                        </a:rPr>
                        <a:t>Program Assessment Map</a:t>
                      </a:r>
                      <a:endParaRPr lang="en-US" sz="1400" b="1" dirty="0">
                        <a:effectLst/>
                        <a:latin typeface="Calibri" panose="020F0502020204030204" pitchFamily="34" charset="0"/>
                      </a:endParaRPr>
                    </a:p>
                    <a:p>
                      <a:pPr marL="0" marR="0">
                        <a:lnSpc>
                          <a:spcPct val="115000"/>
                        </a:lnSpc>
                        <a:spcBef>
                          <a:spcPts val="0"/>
                        </a:spcBef>
                        <a:spcAft>
                          <a:spcPts val="0"/>
                        </a:spcAft>
                      </a:pPr>
                      <a:r>
                        <a:rPr lang="en-US" sz="1100" b="1" dirty="0">
                          <a:effectLst/>
                          <a:latin typeface="Calibri" panose="020F0502020204030204" pitchFamily="34"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3466">
                <a:tc gridSpan="8">
                  <a:txBody>
                    <a:bodyPr/>
                    <a:lstStyle/>
                    <a:p>
                      <a:pPr marL="0" marR="0">
                        <a:lnSpc>
                          <a:spcPct val="115000"/>
                        </a:lnSpc>
                        <a:spcBef>
                          <a:spcPts val="0"/>
                        </a:spcBef>
                        <a:spcAft>
                          <a:spcPts val="0"/>
                        </a:spcAft>
                      </a:pPr>
                      <a:r>
                        <a:rPr lang="en-US" sz="1100" b="1" dirty="0">
                          <a:effectLst/>
                          <a:latin typeface="Calibri" panose="020F0502020204030204" pitchFamily="34" charset="0"/>
                        </a:rPr>
                        <a:t> </a:t>
                      </a:r>
                    </a:p>
                    <a:p>
                      <a:pPr marL="0" marR="0">
                        <a:lnSpc>
                          <a:spcPct val="115000"/>
                        </a:lnSpc>
                        <a:spcBef>
                          <a:spcPts val="0"/>
                        </a:spcBef>
                        <a:spcAft>
                          <a:spcPts val="0"/>
                        </a:spcAft>
                      </a:pPr>
                      <a:r>
                        <a:rPr lang="en-US" sz="1600" b="1" dirty="0">
                          <a:effectLst/>
                          <a:latin typeface="Calibri" panose="020F0502020204030204" pitchFamily="34" charset="0"/>
                        </a:rPr>
                        <a:t>Program Name</a:t>
                      </a:r>
                      <a:r>
                        <a:rPr lang="en-US" sz="1200" b="1" dirty="0">
                          <a:effectLst/>
                          <a:latin typeface="Calibri" panose="020F0502020204030204" pitchFamily="34" charset="0"/>
                        </a:rPr>
                        <a:t>_________________________________________________________________________</a:t>
                      </a:r>
                    </a:p>
                    <a:p>
                      <a:pPr marL="0" marR="0">
                        <a:lnSpc>
                          <a:spcPct val="115000"/>
                        </a:lnSpc>
                        <a:spcBef>
                          <a:spcPts val="0"/>
                        </a:spcBef>
                        <a:spcAft>
                          <a:spcPts val="0"/>
                        </a:spcAft>
                      </a:pPr>
                      <a:r>
                        <a:rPr lang="en-US" sz="1100" b="1" dirty="0">
                          <a:effectLst/>
                          <a:latin typeface="Calibri" panose="020F0502020204030204" pitchFamily="34"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27130">
                <a:tc>
                  <a:txBody>
                    <a:bodyPr/>
                    <a:lstStyle/>
                    <a:p>
                      <a:pPr marL="0" marR="0">
                        <a:lnSpc>
                          <a:spcPct val="115000"/>
                        </a:lnSpc>
                        <a:spcBef>
                          <a:spcPts val="0"/>
                        </a:spcBef>
                        <a:spcAft>
                          <a:spcPts val="0"/>
                        </a:spcAft>
                      </a:pPr>
                      <a:r>
                        <a:rPr lang="en-US" sz="1100" b="1">
                          <a:effectLst/>
                          <a:latin typeface="Calibri" panose="020F0502020204030204" pitchFamily="34" charset="0"/>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Assessment 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Assessment 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Assessment 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Assessment 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Assessment 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Assessment 6</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Assessment 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2"/>
                  </a:ext>
                </a:extLst>
              </a:tr>
              <a:tr h="536906">
                <a:tc>
                  <a:txBody>
                    <a:bodyPr/>
                    <a:lstStyle/>
                    <a:p>
                      <a:pPr marL="0" marR="0" algn="ctr">
                        <a:lnSpc>
                          <a:spcPct val="115000"/>
                        </a:lnSpc>
                        <a:spcBef>
                          <a:spcPts val="0"/>
                        </a:spcBef>
                        <a:spcAft>
                          <a:spcPts val="0"/>
                        </a:spcAft>
                      </a:pPr>
                      <a:r>
                        <a:rPr lang="en-US" sz="1400" b="1" dirty="0">
                          <a:effectLst/>
                          <a:latin typeface="Calibri" panose="020F0502020204030204" pitchFamily="34" charset="0"/>
                        </a:rPr>
                        <a:t>PSLO 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050" b="1">
                          <a:effectLst/>
                          <a:latin typeface="Calibri" panose="020F0502020204030204" pitchFamily="34" charset="0"/>
                        </a:rPr>
                        <a:t>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a:effectLst/>
                          <a:latin typeface="Calibri" panose="020F0502020204030204" pitchFamily="34" charset="0"/>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3"/>
                  </a:ext>
                </a:extLst>
              </a:tr>
              <a:tr h="536906">
                <a:tc>
                  <a:txBody>
                    <a:bodyPr/>
                    <a:lstStyle/>
                    <a:p>
                      <a:pPr marL="0" marR="0" algn="ctr">
                        <a:lnSpc>
                          <a:spcPct val="115000"/>
                        </a:lnSpc>
                        <a:spcBef>
                          <a:spcPts val="0"/>
                        </a:spcBef>
                        <a:spcAft>
                          <a:spcPts val="0"/>
                        </a:spcAft>
                      </a:pPr>
                      <a:r>
                        <a:rPr lang="en-US" sz="1400" b="1" dirty="0">
                          <a:effectLst/>
                          <a:latin typeface="Calibri" panose="020F0502020204030204" pitchFamily="34" charset="0"/>
                        </a:rPr>
                        <a:t>PSLO 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050" b="1">
                          <a:effectLst/>
                          <a:latin typeface="Calibri" panose="020F0502020204030204" pitchFamily="34" charset="0"/>
                        </a:rPr>
                        <a:t>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a:effectLst/>
                          <a:latin typeface="Calibri" panose="020F0502020204030204" pitchFamily="34" charset="0"/>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4"/>
                  </a:ext>
                </a:extLst>
              </a:tr>
              <a:tr h="536906">
                <a:tc>
                  <a:txBody>
                    <a:bodyPr/>
                    <a:lstStyle/>
                    <a:p>
                      <a:pPr marL="0" marR="0" algn="ctr">
                        <a:lnSpc>
                          <a:spcPct val="115000"/>
                        </a:lnSpc>
                        <a:spcBef>
                          <a:spcPts val="0"/>
                        </a:spcBef>
                        <a:spcAft>
                          <a:spcPts val="0"/>
                        </a:spcAft>
                      </a:pPr>
                      <a:r>
                        <a:rPr lang="en-US" sz="1400" b="1" dirty="0">
                          <a:effectLst/>
                          <a:latin typeface="Calibri" panose="020F0502020204030204" pitchFamily="34" charset="0"/>
                        </a:rPr>
                        <a:t>PSLO 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050" b="1" dirty="0">
                          <a:effectLst/>
                          <a:latin typeface="Calibri" panose="020F0502020204030204" pitchFamily="34" charset="0"/>
                        </a:rPr>
                        <a:t> </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a:effectLst/>
                          <a:latin typeface="Calibri" panose="020F0502020204030204" pitchFamily="34" charset="0"/>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a:effectLst/>
                          <a:latin typeface="Calibri" panose="020F0502020204030204" pitchFamily="34" charset="0"/>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a:effectLst/>
                          <a:latin typeface="Calibri" panose="020F0502020204030204" pitchFamily="34" charset="0"/>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5"/>
                  </a:ext>
                </a:extLst>
              </a:tr>
              <a:tr h="536906">
                <a:tc>
                  <a:txBody>
                    <a:bodyPr/>
                    <a:lstStyle/>
                    <a:p>
                      <a:pPr marL="0" marR="0" algn="ctr">
                        <a:lnSpc>
                          <a:spcPct val="115000"/>
                        </a:lnSpc>
                        <a:spcBef>
                          <a:spcPts val="0"/>
                        </a:spcBef>
                        <a:spcAft>
                          <a:spcPts val="0"/>
                        </a:spcAft>
                      </a:pPr>
                      <a:r>
                        <a:rPr lang="en-US" sz="1400" b="1" dirty="0">
                          <a:effectLst/>
                          <a:latin typeface="Calibri" panose="020F0502020204030204" pitchFamily="34" charset="0"/>
                        </a:rPr>
                        <a:t>PSLO 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050" b="1" dirty="0">
                          <a:effectLst/>
                          <a:latin typeface="Calibri" panose="020F0502020204030204" pitchFamily="34" charset="0"/>
                        </a:rPr>
                        <a:t> </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a:effectLst/>
                          <a:latin typeface="Calibri" panose="020F0502020204030204" pitchFamily="34" charset="0"/>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a:effectLst/>
                          <a:latin typeface="Calibri" panose="020F0502020204030204" pitchFamily="34" charset="0"/>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a:effectLst/>
                          <a:latin typeface="Calibri" panose="020F0502020204030204" pitchFamily="34" charset="0"/>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a:effectLst/>
                          <a:latin typeface="Calibri" panose="020F0502020204030204" pitchFamily="34" charset="0"/>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217212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990000"/>
                </a:solidFill>
                <a:latin typeface="Aharoni" panose="02010803020104030203" pitchFamily="2" charset="-79"/>
                <a:cs typeface="Aharoni" panose="02010803020104030203" pitchFamily="2" charset="-79"/>
              </a:rPr>
              <a:t>Annual Planning &amp; </a:t>
            </a:r>
            <a:br>
              <a:rPr lang="en-US" b="1" dirty="0">
                <a:solidFill>
                  <a:srgbClr val="990000"/>
                </a:solidFill>
                <a:latin typeface="Aharoni" panose="02010803020104030203" pitchFamily="2" charset="-79"/>
                <a:cs typeface="Aharoni" panose="02010803020104030203" pitchFamily="2" charset="-79"/>
              </a:rPr>
            </a:br>
            <a:r>
              <a:rPr lang="en-US" b="1" dirty="0">
                <a:solidFill>
                  <a:srgbClr val="990000"/>
                </a:solidFill>
                <a:latin typeface="Aharoni" panose="02010803020104030203" pitchFamily="2" charset="-79"/>
                <a:cs typeface="Aharoni" panose="02010803020104030203" pitchFamily="2" charset="-79"/>
              </a:rPr>
              <a:t>Assessment Grid</a:t>
            </a:r>
          </a:p>
        </p:txBody>
      </p:sp>
      <p:sp>
        <p:nvSpPr>
          <p:cNvPr id="7" name="Rectangle 6"/>
          <p:cNvSpPr/>
          <p:nvPr/>
        </p:nvSpPr>
        <p:spPr>
          <a:xfrm>
            <a:off x="986589" y="1857877"/>
            <a:ext cx="9649327" cy="3970318"/>
          </a:xfrm>
          <a:prstGeom prst="rect">
            <a:avLst/>
          </a:prstGeom>
        </p:spPr>
        <p:txBody>
          <a:bodyPr wrap="square">
            <a:spAutoFit/>
          </a:bodyPr>
          <a:lstStyle/>
          <a:p>
            <a:r>
              <a:rPr lang="en-US" sz="2800" dirty="0">
                <a:solidFill>
                  <a:schemeClr val="bg1"/>
                </a:solidFill>
                <a:latin typeface="Calibri" panose="020F0502020204030204" pitchFamily="34" charset="0"/>
              </a:rPr>
              <a:t>Purposes: </a:t>
            </a:r>
          </a:p>
          <a:p>
            <a:endParaRPr lang="en-US" sz="2800" dirty="0">
              <a:solidFill>
                <a:schemeClr val="bg1"/>
              </a:solidFill>
              <a:latin typeface="Calibri" panose="020F0502020204030204" pitchFamily="34" charset="0"/>
            </a:endParaRPr>
          </a:p>
          <a:p>
            <a:pPr marL="914400" lvl="1" indent="-457200">
              <a:buFont typeface="Arial" panose="020B0604020202020204" pitchFamily="34" charset="0"/>
              <a:buChar char="•"/>
            </a:pPr>
            <a:r>
              <a:rPr lang="en-US" sz="2800" dirty="0">
                <a:solidFill>
                  <a:schemeClr val="bg1"/>
                </a:solidFill>
                <a:latin typeface="Calibri" panose="020F0502020204030204" pitchFamily="34" charset="0"/>
              </a:rPr>
              <a:t>Show the summation and results of data analysis</a:t>
            </a:r>
          </a:p>
          <a:p>
            <a:pPr marL="914400" lvl="1" indent="-457200">
              <a:buFont typeface="Arial" panose="020B0604020202020204" pitchFamily="34" charset="0"/>
              <a:buChar char="•"/>
            </a:pPr>
            <a:r>
              <a:rPr lang="en-US" sz="2800" dirty="0">
                <a:solidFill>
                  <a:schemeClr val="bg1"/>
                </a:solidFill>
                <a:latin typeface="Calibri" panose="020F0502020204030204" pitchFamily="34" charset="0"/>
              </a:rPr>
              <a:t>Tie the assessment plan to any identified, targeted strategic goals</a:t>
            </a:r>
          </a:p>
          <a:p>
            <a:pPr marL="914400" lvl="1" indent="-457200">
              <a:buFont typeface="Arial" panose="020B0604020202020204" pitchFamily="34" charset="0"/>
              <a:buChar char="•"/>
            </a:pPr>
            <a:r>
              <a:rPr lang="en-US" sz="2800" dirty="0">
                <a:solidFill>
                  <a:schemeClr val="bg1"/>
                </a:solidFill>
                <a:latin typeface="Calibri" panose="020F0502020204030204" pitchFamily="34" charset="0"/>
              </a:rPr>
              <a:t>Reveal the program’s expected levels of achievement </a:t>
            </a:r>
          </a:p>
          <a:p>
            <a:pPr marL="914400" lvl="1" indent="-457200">
              <a:buFont typeface="Arial" panose="020B0604020202020204" pitchFamily="34" charset="0"/>
              <a:buChar char="•"/>
            </a:pPr>
            <a:r>
              <a:rPr lang="en-US" sz="2800" dirty="0">
                <a:solidFill>
                  <a:schemeClr val="bg1"/>
                </a:solidFill>
                <a:latin typeface="Calibri" panose="020F0502020204030204" pitchFamily="34" charset="0"/>
              </a:rPr>
              <a:t>Report if the targeted level of achievement was met</a:t>
            </a:r>
          </a:p>
          <a:p>
            <a:pPr marL="914400" lvl="1" indent="-457200">
              <a:buFont typeface="Arial" panose="020B0604020202020204" pitchFamily="34" charset="0"/>
              <a:buChar char="•"/>
            </a:pPr>
            <a:r>
              <a:rPr lang="en-US" sz="2800" dirty="0">
                <a:solidFill>
                  <a:schemeClr val="bg1"/>
                </a:solidFill>
                <a:latin typeface="Calibri" panose="020F0502020204030204" pitchFamily="34" charset="0"/>
              </a:rPr>
              <a:t>Explain</a:t>
            </a:r>
            <a:r>
              <a:rPr lang="en-US" sz="2800" b="1" dirty="0">
                <a:solidFill>
                  <a:schemeClr val="bg1"/>
                </a:solidFill>
                <a:latin typeface="Calibri" panose="020F0502020204030204" pitchFamily="34" charset="0"/>
              </a:rPr>
              <a:t> </a:t>
            </a:r>
            <a:r>
              <a:rPr lang="en-US" sz="2800" dirty="0">
                <a:solidFill>
                  <a:schemeClr val="bg1"/>
                </a:solidFill>
                <a:latin typeface="Calibri" panose="020F0502020204030204" pitchFamily="34" charset="0"/>
              </a:rPr>
              <a:t>how your program plans on using the results in terms of actions</a:t>
            </a:r>
          </a:p>
        </p:txBody>
      </p:sp>
    </p:spTree>
    <p:extLst>
      <p:ext uri="{BB962C8B-B14F-4D97-AF65-F5344CB8AC3E}">
        <p14:creationId xmlns:p14="http://schemas.microsoft.com/office/powerpoint/2010/main" val="2770400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8695"/>
            <a:ext cx="10515600" cy="1325563"/>
          </a:xfrm>
        </p:spPr>
        <p:txBody>
          <a:bodyPr>
            <a:noAutofit/>
          </a:bodyPr>
          <a:lstStyle/>
          <a:p>
            <a:r>
              <a:rPr lang="en-US" b="1" dirty="0">
                <a:solidFill>
                  <a:srgbClr val="990000"/>
                </a:solidFill>
                <a:latin typeface="Aharoni" panose="02010803020104030203" pitchFamily="2" charset="-79"/>
                <a:cs typeface="Aharoni" panose="02010803020104030203" pitchFamily="2" charset="-79"/>
              </a:rPr>
              <a:t>Framework for Institutional Effectiveness</a:t>
            </a:r>
          </a:p>
        </p:txBody>
      </p:sp>
      <p:sp>
        <p:nvSpPr>
          <p:cNvPr id="3" name="Content Placeholder 2"/>
          <p:cNvSpPr>
            <a:spLocks noGrp="1"/>
          </p:cNvSpPr>
          <p:nvPr>
            <p:ph idx="1"/>
          </p:nvPr>
        </p:nvSpPr>
        <p:spPr>
          <a:xfrm>
            <a:off x="2128982" y="2048049"/>
            <a:ext cx="8903041" cy="2995694"/>
          </a:xfrm>
        </p:spPr>
        <p:txBody>
          <a:bodyPr>
            <a:noAutofit/>
          </a:bodyPr>
          <a:lstStyle/>
          <a:p>
            <a:r>
              <a:rPr lang="en-US" sz="5400" dirty="0">
                <a:solidFill>
                  <a:schemeClr val="bg1"/>
                </a:solidFill>
                <a:latin typeface="Calibri" panose="020F0502020204030204" pitchFamily="34" charset="0"/>
              </a:rPr>
              <a:t>Purpose</a:t>
            </a:r>
          </a:p>
          <a:p>
            <a:r>
              <a:rPr lang="en-US" sz="5400" dirty="0">
                <a:solidFill>
                  <a:schemeClr val="bg1"/>
                </a:solidFill>
                <a:latin typeface="Calibri" panose="020F0502020204030204" pitchFamily="34" charset="0"/>
              </a:rPr>
              <a:t>Goals</a:t>
            </a:r>
          </a:p>
          <a:p>
            <a:r>
              <a:rPr lang="en-US" sz="5400" dirty="0">
                <a:solidFill>
                  <a:schemeClr val="bg1"/>
                </a:solidFill>
                <a:latin typeface="Calibri" panose="020F0502020204030204" pitchFamily="34" charset="0"/>
              </a:rPr>
              <a:t>Components of IE</a:t>
            </a:r>
          </a:p>
          <a:p>
            <a:r>
              <a:rPr lang="en-US" sz="5400" dirty="0">
                <a:solidFill>
                  <a:schemeClr val="bg1"/>
                </a:solidFill>
                <a:latin typeface="Calibri" panose="020F0502020204030204" pitchFamily="34" charset="0"/>
              </a:rPr>
              <a:t>Accountability</a:t>
            </a:r>
          </a:p>
        </p:txBody>
      </p:sp>
    </p:spTree>
    <p:extLst>
      <p:ext uri="{BB962C8B-B14F-4D97-AF65-F5344CB8AC3E}">
        <p14:creationId xmlns:p14="http://schemas.microsoft.com/office/powerpoint/2010/main" val="12159582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4" y="0"/>
            <a:ext cx="10515600" cy="1325563"/>
          </a:xfrm>
        </p:spPr>
        <p:txBody>
          <a:bodyPr>
            <a:normAutofit/>
          </a:bodyPr>
          <a:lstStyle/>
          <a:p>
            <a:r>
              <a:rPr lang="en-US" sz="4800" b="1" dirty="0">
                <a:solidFill>
                  <a:srgbClr val="990000"/>
                </a:solidFill>
                <a:latin typeface="Aharoni" panose="02010803020104030203" pitchFamily="2" charset="-79"/>
                <a:cs typeface="Aharoni" panose="02010803020104030203" pitchFamily="2" charset="-79"/>
              </a:rPr>
              <a:t>Annual Planning &amp; Assessment Grid</a:t>
            </a:r>
          </a:p>
        </p:txBody>
      </p:sp>
      <p:graphicFrame>
        <p:nvGraphicFramePr>
          <p:cNvPr id="3" name="Table 2"/>
          <p:cNvGraphicFramePr>
            <a:graphicFrameLocks noGrp="1"/>
          </p:cNvGraphicFramePr>
          <p:nvPr>
            <p:extLst>
              <p:ext uri="{D42A27DB-BD31-4B8C-83A1-F6EECF244321}">
                <p14:modId xmlns:p14="http://schemas.microsoft.com/office/powerpoint/2010/main" val="2176489491"/>
              </p:ext>
            </p:extLst>
          </p:nvPr>
        </p:nvGraphicFramePr>
        <p:xfrm>
          <a:off x="1178599" y="1116812"/>
          <a:ext cx="9858377" cy="5324037"/>
        </p:xfrm>
        <a:graphic>
          <a:graphicData uri="http://schemas.openxmlformats.org/drawingml/2006/table">
            <a:tbl>
              <a:tblPr firstRow="1" firstCol="1" bandRow="1">
                <a:effectLst>
                  <a:outerShdw blurRad="50800" dist="38100" dir="2700000" algn="tl" rotWithShape="0">
                    <a:prstClr val="black">
                      <a:alpha val="40000"/>
                    </a:prstClr>
                  </a:outerShdw>
                </a:effectLst>
                <a:tableStyleId>{D7AC3CCA-C797-4891-BE02-D94E43425B78}</a:tableStyleId>
              </a:tblPr>
              <a:tblGrid>
                <a:gridCol w="1643063">
                  <a:extLst>
                    <a:ext uri="{9D8B030D-6E8A-4147-A177-3AD203B41FA5}">
                      <a16:colId xmlns:a16="http://schemas.microsoft.com/office/drawing/2014/main" val="20000"/>
                    </a:ext>
                  </a:extLst>
                </a:gridCol>
                <a:gridCol w="1643063">
                  <a:extLst>
                    <a:ext uri="{9D8B030D-6E8A-4147-A177-3AD203B41FA5}">
                      <a16:colId xmlns:a16="http://schemas.microsoft.com/office/drawing/2014/main" val="20001"/>
                    </a:ext>
                  </a:extLst>
                </a:gridCol>
                <a:gridCol w="1643063">
                  <a:extLst>
                    <a:ext uri="{9D8B030D-6E8A-4147-A177-3AD203B41FA5}">
                      <a16:colId xmlns:a16="http://schemas.microsoft.com/office/drawing/2014/main" val="20002"/>
                    </a:ext>
                  </a:extLst>
                </a:gridCol>
                <a:gridCol w="1643063">
                  <a:extLst>
                    <a:ext uri="{9D8B030D-6E8A-4147-A177-3AD203B41FA5}">
                      <a16:colId xmlns:a16="http://schemas.microsoft.com/office/drawing/2014/main" val="20003"/>
                    </a:ext>
                  </a:extLst>
                </a:gridCol>
                <a:gridCol w="1643063">
                  <a:extLst>
                    <a:ext uri="{9D8B030D-6E8A-4147-A177-3AD203B41FA5}">
                      <a16:colId xmlns:a16="http://schemas.microsoft.com/office/drawing/2014/main" val="20004"/>
                    </a:ext>
                  </a:extLst>
                </a:gridCol>
                <a:gridCol w="821531">
                  <a:extLst>
                    <a:ext uri="{9D8B030D-6E8A-4147-A177-3AD203B41FA5}">
                      <a16:colId xmlns:a16="http://schemas.microsoft.com/office/drawing/2014/main" val="20005"/>
                    </a:ext>
                  </a:extLst>
                </a:gridCol>
                <a:gridCol w="821531">
                  <a:extLst>
                    <a:ext uri="{9D8B030D-6E8A-4147-A177-3AD203B41FA5}">
                      <a16:colId xmlns:a16="http://schemas.microsoft.com/office/drawing/2014/main" val="20006"/>
                    </a:ext>
                  </a:extLst>
                </a:gridCol>
              </a:tblGrid>
              <a:tr h="481498">
                <a:tc gridSpan="7">
                  <a:txBody>
                    <a:bodyPr/>
                    <a:lstStyle/>
                    <a:p>
                      <a:pPr marL="0" marR="0" algn="ctr">
                        <a:lnSpc>
                          <a:spcPct val="115000"/>
                        </a:lnSpc>
                        <a:spcBef>
                          <a:spcPts val="0"/>
                        </a:spcBef>
                        <a:spcAft>
                          <a:spcPts val="0"/>
                        </a:spcAft>
                      </a:pPr>
                      <a:r>
                        <a:rPr lang="en-US" sz="2000" dirty="0">
                          <a:effectLst/>
                          <a:latin typeface="Calibri" panose="020F0502020204030204" pitchFamily="34" charset="0"/>
                        </a:rPr>
                        <a:t>Annual Planning and Assessment (Previous</a:t>
                      </a:r>
                      <a:r>
                        <a:rPr lang="en-US" sz="2000" baseline="0" dirty="0">
                          <a:effectLst/>
                          <a:latin typeface="Calibri" panose="020F0502020204030204" pitchFamily="34" charset="0"/>
                        </a:rPr>
                        <a:t> Academic Year)</a:t>
                      </a:r>
                      <a:r>
                        <a:rPr lang="en-US" sz="2000" dirty="0">
                          <a:effectLst/>
                          <a:latin typeface="Calibri" panose="020F0502020204030204" pitchFamily="34" charset="0"/>
                        </a:rPr>
                        <a:t> </a:t>
                      </a:r>
                      <a:endParaRPr lang="en-US" sz="1100" dirty="0">
                        <a:effectLst/>
                        <a:latin typeface="Calibri" panose="020F0502020204030204" pitchFamily="34" charset="0"/>
                      </a:endParaRPr>
                    </a:p>
                    <a:p>
                      <a:pPr marL="0" marR="0" algn="ctr">
                        <a:lnSpc>
                          <a:spcPct val="115000"/>
                        </a:lnSpc>
                        <a:spcBef>
                          <a:spcPts val="0"/>
                        </a:spcBef>
                        <a:spcAft>
                          <a:spcPts val="0"/>
                        </a:spcAft>
                      </a:pPr>
                      <a:r>
                        <a:rPr lang="en-US" sz="1200" dirty="0">
                          <a:effectLst/>
                          <a:latin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1816">
                <a:tc gridSpan="7">
                  <a:txBody>
                    <a:bodyPr/>
                    <a:lstStyle/>
                    <a:p>
                      <a:pPr marL="0" marR="0">
                        <a:lnSpc>
                          <a:spcPct val="115000"/>
                        </a:lnSpc>
                        <a:spcBef>
                          <a:spcPts val="0"/>
                        </a:spcBef>
                        <a:spcAft>
                          <a:spcPts val="0"/>
                        </a:spcAft>
                      </a:pPr>
                      <a:r>
                        <a:rPr lang="en-US" sz="1600" dirty="0">
                          <a:effectLst/>
                          <a:latin typeface="Calibri" panose="020F0502020204030204" pitchFamily="34" charset="0"/>
                        </a:rPr>
                        <a:t>Mission Statement: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31816">
                <a:tc gridSpan="7">
                  <a:txBody>
                    <a:bodyPr/>
                    <a:lstStyle/>
                    <a:p>
                      <a:pPr marL="0" marR="0">
                        <a:lnSpc>
                          <a:spcPct val="115000"/>
                        </a:lnSpc>
                        <a:spcBef>
                          <a:spcPts val="0"/>
                        </a:spcBef>
                        <a:spcAft>
                          <a:spcPts val="0"/>
                        </a:spcAft>
                      </a:pPr>
                      <a:r>
                        <a:rPr lang="en-US" sz="1600" dirty="0">
                          <a:effectLst/>
                          <a:latin typeface="Calibri" panose="020F0502020204030204" pitchFamily="34" charset="0"/>
                        </a:rPr>
                        <a:t>Targeted Strategic Goal(s):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31816">
                <a:tc gridSpan="7">
                  <a:txBody>
                    <a:bodyPr/>
                    <a:lstStyle/>
                    <a:p>
                      <a:pPr marL="0" marR="0">
                        <a:lnSpc>
                          <a:spcPct val="115000"/>
                        </a:lnSpc>
                        <a:spcBef>
                          <a:spcPts val="0"/>
                        </a:spcBef>
                        <a:spcAft>
                          <a:spcPts val="0"/>
                        </a:spcAft>
                      </a:pPr>
                      <a:r>
                        <a:rPr lang="en-US" sz="1600" dirty="0">
                          <a:effectLst/>
                          <a:latin typeface="Calibri" panose="020F0502020204030204" pitchFamily="34" charset="0"/>
                        </a:rPr>
                        <a:t>Institutional Student Learning Outcome(s) addressed:</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12486">
                <a:tc gridSpan="7">
                  <a:txBody>
                    <a:bodyPr/>
                    <a:lstStyle/>
                    <a:p>
                      <a:pPr marL="0" marR="0">
                        <a:lnSpc>
                          <a:spcPct val="115000"/>
                        </a:lnSpc>
                        <a:spcBef>
                          <a:spcPts val="0"/>
                        </a:spcBef>
                        <a:spcAft>
                          <a:spcPts val="0"/>
                        </a:spcAft>
                      </a:pPr>
                      <a:r>
                        <a:rPr lang="en-US" sz="1400"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63925">
                <a:tc>
                  <a:txBody>
                    <a:bodyPr/>
                    <a:lstStyle/>
                    <a:p>
                      <a:pPr marL="0" marR="0">
                        <a:lnSpc>
                          <a:spcPct val="115000"/>
                        </a:lnSpc>
                        <a:spcBef>
                          <a:spcPts val="0"/>
                        </a:spcBef>
                        <a:spcAft>
                          <a:spcPts val="0"/>
                        </a:spcAft>
                      </a:pPr>
                      <a:r>
                        <a:rPr lang="en-US" sz="1400">
                          <a:effectLst/>
                          <a:latin typeface="Calibri" panose="020F0502020204030204" pitchFamily="34" charset="0"/>
                        </a:rPr>
                        <a:t>Student Learning Outcomes (PSLOs)</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Expected Level of Achievement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a:effectLst/>
                          <a:latin typeface="Calibri" panose="020F0502020204030204" pitchFamily="34" charset="0"/>
                        </a:rPr>
                        <a:t>Measure/Tool</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Results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Use of Results (to include analysis and Action Plan)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a:effectLst/>
                          <a:latin typeface="Calibri" panose="020F0502020204030204" pitchFamily="34" charset="0"/>
                        </a:rPr>
                        <a:t>Met</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a:effectLst/>
                          <a:latin typeface="Calibri" panose="020F0502020204030204" pitchFamily="34" charset="0"/>
                        </a:rPr>
                        <a:t>Not Met</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5"/>
                  </a:ext>
                </a:extLst>
              </a:tr>
              <a:tr h="212486">
                <a:tc>
                  <a:txBody>
                    <a:bodyPr/>
                    <a:lstStyle/>
                    <a:p>
                      <a:pPr marL="0" marR="0">
                        <a:lnSpc>
                          <a:spcPct val="115000"/>
                        </a:lnSpc>
                        <a:spcBef>
                          <a:spcPts val="0"/>
                        </a:spcBef>
                        <a:spcAft>
                          <a:spcPts val="0"/>
                        </a:spcAft>
                      </a:pPr>
                      <a:r>
                        <a:rPr lang="en-US" sz="1400">
                          <a:effectLst/>
                          <a:latin typeface="Calibri" panose="020F0502020204030204" pitchFamily="34" charset="0"/>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a:effectLst/>
                          <a:latin typeface="Calibri" panose="020F0502020204030204" pitchFamily="34" charset="0"/>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gridSpan="2">
                  <a:txBody>
                    <a:bodyPr/>
                    <a:lstStyle/>
                    <a:p>
                      <a:pPr marL="0" marR="0">
                        <a:lnSpc>
                          <a:spcPct val="115000"/>
                        </a:lnSpc>
                        <a:spcBef>
                          <a:spcPts val="0"/>
                        </a:spcBef>
                        <a:spcAft>
                          <a:spcPts val="0"/>
                        </a:spcAft>
                      </a:pPr>
                      <a:r>
                        <a:rPr lang="en-US" sz="1400" b="1">
                          <a:effectLst/>
                          <a:latin typeface="Calibri" panose="020F0502020204030204" pitchFamily="34" charset="0"/>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extLst>
                  <a:ext uri="{0D108BD9-81ED-4DB2-BD59-A6C34878D82A}">
                    <a16:rowId xmlns:a16="http://schemas.microsoft.com/office/drawing/2014/main" val="10006"/>
                  </a:ext>
                </a:extLst>
              </a:tr>
              <a:tr h="212486">
                <a:tc>
                  <a:txBody>
                    <a:bodyPr/>
                    <a:lstStyle/>
                    <a:p>
                      <a:pPr marL="0" marR="0">
                        <a:lnSpc>
                          <a:spcPct val="115000"/>
                        </a:lnSpc>
                        <a:spcBef>
                          <a:spcPts val="0"/>
                        </a:spcBef>
                        <a:spcAft>
                          <a:spcPts val="0"/>
                        </a:spcAft>
                      </a:pPr>
                      <a:r>
                        <a:rPr lang="en-US" sz="1400">
                          <a:effectLst/>
                          <a:latin typeface="Calibri" panose="020F0502020204030204" pitchFamily="34" charset="0"/>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a:effectLst/>
                          <a:latin typeface="Calibri" panose="020F0502020204030204" pitchFamily="34" charset="0"/>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gridSpan="2">
                  <a:txBody>
                    <a:bodyPr/>
                    <a:lstStyle/>
                    <a:p>
                      <a:pPr marL="0" marR="0">
                        <a:lnSpc>
                          <a:spcPct val="115000"/>
                        </a:lnSpc>
                        <a:spcBef>
                          <a:spcPts val="0"/>
                        </a:spcBef>
                        <a:spcAft>
                          <a:spcPts val="0"/>
                        </a:spcAft>
                      </a:pPr>
                      <a:r>
                        <a:rPr lang="en-US" sz="1400" b="1">
                          <a:effectLst/>
                          <a:latin typeface="Calibri" panose="020F0502020204030204" pitchFamily="34" charset="0"/>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extLst>
                  <a:ext uri="{0D108BD9-81ED-4DB2-BD59-A6C34878D82A}">
                    <a16:rowId xmlns:a16="http://schemas.microsoft.com/office/drawing/2014/main" val="10007"/>
                  </a:ext>
                </a:extLst>
              </a:tr>
              <a:tr h="212486">
                <a:tc>
                  <a:txBody>
                    <a:bodyPr/>
                    <a:lstStyle/>
                    <a:p>
                      <a:pPr marL="0" marR="0">
                        <a:lnSpc>
                          <a:spcPct val="115000"/>
                        </a:lnSpc>
                        <a:spcBef>
                          <a:spcPts val="0"/>
                        </a:spcBef>
                        <a:spcAft>
                          <a:spcPts val="0"/>
                        </a:spcAft>
                      </a:pPr>
                      <a:r>
                        <a:rPr lang="en-US" sz="1400">
                          <a:effectLst/>
                          <a:latin typeface="Calibri" panose="020F0502020204030204" pitchFamily="34" charset="0"/>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gridSpan="2">
                  <a:txBody>
                    <a:bodyPr/>
                    <a:lstStyle/>
                    <a:p>
                      <a:pPr marL="0" marR="0">
                        <a:lnSpc>
                          <a:spcPct val="115000"/>
                        </a:lnSpc>
                        <a:spcBef>
                          <a:spcPts val="0"/>
                        </a:spcBef>
                        <a:spcAft>
                          <a:spcPts val="0"/>
                        </a:spcAft>
                      </a:pPr>
                      <a:r>
                        <a:rPr lang="en-US" sz="1400" b="1">
                          <a:effectLst/>
                          <a:latin typeface="Calibri" panose="020F0502020204030204" pitchFamily="34" charset="0"/>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extLst>
                  <a:ext uri="{0D108BD9-81ED-4DB2-BD59-A6C34878D82A}">
                    <a16:rowId xmlns:a16="http://schemas.microsoft.com/office/drawing/2014/main" val="10008"/>
                  </a:ext>
                </a:extLst>
              </a:tr>
              <a:tr h="212486">
                <a:tc>
                  <a:txBody>
                    <a:bodyPr/>
                    <a:lstStyle/>
                    <a:p>
                      <a:pPr marL="0" marR="0">
                        <a:lnSpc>
                          <a:spcPct val="115000"/>
                        </a:lnSpc>
                        <a:spcBef>
                          <a:spcPts val="0"/>
                        </a:spcBef>
                        <a:spcAft>
                          <a:spcPts val="0"/>
                        </a:spcAft>
                      </a:pPr>
                      <a:r>
                        <a:rPr lang="en-US" sz="1400">
                          <a:effectLst/>
                          <a:latin typeface="Calibri" panose="020F0502020204030204" pitchFamily="34" charset="0"/>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gridSpan="2">
                  <a:txBody>
                    <a:bodyPr/>
                    <a:lstStyle/>
                    <a:p>
                      <a:pPr marL="0" marR="0">
                        <a:lnSpc>
                          <a:spcPct val="115000"/>
                        </a:lnSpc>
                        <a:spcBef>
                          <a:spcPts val="0"/>
                        </a:spcBef>
                        <a:spcAft>
                          <a:spcPts val="0"/>
                        </a:spcAft>
                      </a:pPr>
                      <a:r>
                        <a:rPr lang="en-US" sz="1400" b="1">
                          <a:effectLst/>
                          <a:latin typeface="Calibri" panose="020F0502020204030204" pitchFamily="34" charset="0"/>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extLst>
                  <a:ext uri="{0D108BD9-81ED-4DB2-BD59-A6C34878D82A}">
                    <a16:rowId xmlns:a16="http://schemas.microsoft.com/office/drawing/2014/main" val="10009"/>
                  </a:ext>
                </a:extLst>
              </a:tr>
              <a:tr h="212486">
                <a:tc gridSpan="7">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438205">
                <a:tc>
                  <a:txBody>
                    <a:bodyPr/>
                    <a:lstStyle/>
                    <a:p>
                      <a:pPr marL="0" marR="0">
                        <a:lnSpc>
                          <a:spcPct val="115000"/>
                        </a:lnSpc>
                        <a:spcBef>
                          <a:spcPts val="0"/>
                        </a:spcBef>
                        <a:spcAft>
                          <a:spcPts val="0"/>
                        </a:spcAft>
                      </a:pPr>
                      <a:r>
                        <a:rPr lang="en-US" sz="1400">
                          <a:effectLst/>
                          <a:latin typeface="Calibri" panose="020F0502020204030204" pitchFamily="34" charset="0"/>
                        </a:rPr>
                        <a:t>Other Programmatic Outcomes</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a:effectLst/>
                          <a:latin typeface="Calibri" panose="020F0502020204030204" pitchFamily="34" charset="0"/>
                        </a:rPr>
                        <a:t>Expected Level of Achievement</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a:effectLst/>
                          <a:latin typeface="Calibri" panose="020F0502020204030204" pitchFamily="34" charset="0"/>
                        </a:rPr>
                        <a:t>Measure/Tool</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Results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Use of Results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Met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Not Met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11"/>
                  </a:ext>
                </a:extLst>
              </a:tr>
              <a:tr h="212486">
                <a:tc gridSpan="7">
                  <a:txBody>
                    <a:bodyPr/>
                    <a:lstStyle/>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212486">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gridSpan="2">
                  <a:txBody>
                    <a:bodyPr/>
                    <a:lstStyle/>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extLst>
                  <a:ext uri="{0D108BD9-81ED-4DB2-BD59-A6C34878D82A}">
                    <a16:rowId xmlns:a16="http://schemas.microsoft.com/office/drawing/2014/main" val="10013"/>
                  </a:ext>
                </a:extLst>
              </a:tr>
              <a:tr h="212486">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gridSpan="2">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extLst>
                  <a:ext uri="{0D108BD9-81ED-4DB2-BD59-A6C34878D82A}">
                    <a16:rowId xmlns:a16="http://schemas.microsoft.com/office/drawing/2014/main" val="10014"/>
                  </a:ext>
                </a:extLst>
              </a:tr>
              <a:tr h="212486">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gridSpan="2">
                  <a:txBody>
                    <a:bodyPr/>
                    <a:lstStyle/>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extLst>
                  <a:ext uri="{0D108BD9-81ED-4DB2-BD59-A6C34878D82A}">
                    <a16:rowId xmlns:a16="http://schemas.microsoft.com/office/drawing/2014/main" val="10015"/>
                  </a:ext>
                </a:extLst>
              </a:tr>
              <a:tr h="212486">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gridSpan="2">
                  <a:txBody>
                    <a:bodyPr/>
                    <a:lstStyle/>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159761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4" y="0"/>
            <a:ext cx="10515600" cy="1325563"/>
          </a:xfrm>
        </p:spPr>
        <p:txBody>
          <a:bodyPr>
            <a:normAutofit/>
          </a:bodyPr>
          <a:lstStyle/>
          <a:p>
            <a:r>
              <a:rPr lang="en-US" sz="4800" b="1" dirty="0">
                <a:solidFill>
                  <a:srgbClr val="990000"/>
                </a:solidFill>
                <a:latin typeface="Aharoni" panose="02010803020104030203" pitchFamily="2" charset="-79"/>
                <a:cs typeface="Aharoni" panose="02010803020104030203" pitchFamily="2" charset="-79"/>
              </a:rPr>
              <a:t>Annual Planning &amp; Assessment Grid </a:t>
            </a:r>
          </a:p>
        </p:txBody>
      </p:sp>
      <p:graphicFrame>
        <p:nvGraphicFramePr>
          <p:cNvPr id="3" name="Table 2"/>
          <p:cNvGraphicFramePr>
            <a:graphicFrameLocks noGrp="1"/>
          </p:cNvGraphicFramePr>
          <p:nvPr>
            <p:extLst>
              <p:ext uri="{D42A27DB-BD31-4B8C-83A1-F6EECF244321}">
                <p14:modId xmlns:p14="http://schemas.microsoft.com/office/powerpoint/2010/main" val="3889296373"/>
              </p:ext>
            </p:extLst>
          </p:nvPr>
        </p:nvGraphicFramePr>
        <p:xfrm>
          <a:off x="2283121" y="1216395"/>
          <a:ext cx="7322607" cy="5078109"/>
        </p:xfrm>
        <a:graphic>
          <a:graphicData uri="http://schemas.openxmlformats.org/drawingml/2006/table">
            <a:tbl>
              <a:tblPr firstRow="1" firstCol="1" bandRow="1">
                <a:effectLst>
                  <a:outerShdw blurRad="50800" dist="38100" dir="2700000" algn="tl" rotWithShape="0">
                    <a:prstClr val="black">
                      <a:alpha val="40000"/>
                    </a:prstClr>
                  </a:outerShdw>
                </a:effectLst>
                <a:tableStyleId>{D7AC3CCA-C797-4891-BE02-D94E43425B78}</a:tableStyleId>
              </a:tblPr>
              <a:tblGrid>
                <a:gridCol w="2479003">
                  <a:extLst>
                    <a:ext uri="{9D8B030D-6E8A-4147-A177-3AD203B41FA5}">
                      <a16:colId xmlns:a16="http://schemas.microsoft.com/office/drawing/2014/main" val="20000"/>
                    </a:ext>
                  </a:extLst>
                </a:gridCol>
                <a:gridCol w="2372007">
                  <a:extLst>
                    <a:ext uri="{9D8B030D-6E8A-4147-A177-3AD203B41FA5}">
                      <a16:colId xmlns:a16="http://schemas.microsoft.com/office/drawing/2014/main" val="20001"/>
                    </a:ext>
                  </a:extLst>
                </a:gridCol>
                <a:gridCol w="2471597">
                  <a:extLst>
                    <a:ext uri="{9D8B030D-6E8A-4147-A177-3AD203B41FA5}">
                      <a16:colId xmlns:a16="http://schemas.microsoft.com/office/drawing/2014/main" val="20002"/>
                    </a:ext>
                  </a:extLst>
                </a:gridCol>
              </a:tblGrid>
              <a:tr h="481498">
                <a:tc gridSpan="3">
                  <a:txBody>
                    <a:bodyPr/>
                    <a:lstStyle/>
                    <a:p>
                      <a:pPr marL="0" marR="0" algn="ctr">
                        <a:lnSpc>
                          <a:spcPct val="115000"/>
                        </a:lnSpc>
                        <a:spcBef>
                          <a:spcPts val="0"/>
                        </a:spcBef>
                        <a:spcAft>
                          <a:spcPts val="0"/>
                        </a:spcAft>
                      </a:pPr>
                      <a:r>
                        <a:rPr lang="en-US" sz="2000" dirty="0">
                          <a:effectLst/>
                          <a:latin typeface="Calibri" panose="020F0502020204030204" pitchFamily="34" charset="0"/>
                        </a:rPr>
                        <a:t>Annual Planning and Assessment (Current Academic</a:t>
                      </a:r>
                      <a:r>
                        <a:rPr lang="en-US" sz="2000" baseline="0" dirty="0">
                          <a:effectLst/>
                          <a:latin typeface="Calibri" panose="020F0502020204030204" pitchFamily="34" charset="0"/>
                        </a:rPr>
                        <a:t> Year)</a:t>
                      </a:r>
                      <a:r>
                        <a:rPr lang="en-US" sz="2000" dirty="0">
                          <a:effectLst/>
                          <a:latin typeface="Calibri" panose="020F0502020204030204" pitchFamily="34" charset="0"/>
                        </a:rPr>
                        <a:t> </a:t>
                      </a:r>
                      <a:endParaRPr lang="en-US" sz="1100" dirty="0">
                        <a:effectLst/>
                        <a:latin typeface="Calibri" panose="020F0502020204030204" pitchFamily="34" charset="0"/>
                      </a:endParaRPr>
                    </a:p>
                    <a:p>
                      <a:pPr marL="0" marR="0" algn="ctr">
                        <a:lnSpc>
                          <a:spcPct val="115000"/>
                        </a:lnSpc>
                        <a:spcBef>
                          <a:spcPts val="0"/>
                        </a:spcBef>
                        <a:spcAft>
                          <a:spcPts val="0"/>
                        </a:spcAft>
                      </a:pPr>
                      <a:r>
                        <a:rPr lang="en-US" sz="1200" dirty="0">
                          <a:effectLst/>
                          <a:latin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1816">
                <a:tc gridSpan="3">
                  <a:txBody>
                    <a:bodyPr/>
                    <a:lstStyle/>
                    <a:p>
                      <a:pPr marL="0" marR="0">
                        <a:lnSpc>
                          <a:spcPct val="115000"/>
                        </a:lnSpc>
                        <a:spcBef>
                          <a:spcPts val="0"/>
                        </a:spcBef>
                        <a:spcAft>
                          <a:spcPts val="0"/>
                        </a:spcAft>
                      </a:pPr>
                      <a:r>
                        <a:rPr lang="en-US" sz="1600" dirty="0">
                          <a:effectLst/>
                          <a:latin typeface="Calibri" panose="020F0502020204030204" pitchFamily="34" charset="0"/>
                        </a:rPr>
                        <a:t>Mission Statement: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31816">
                <a:tc gridSpan="3">
                  <a:txBody>
                    <a:bodyPr/>
                    <a:lstStyle/>
                    <a:p>
                      <a:pPr marL="0" marR="0">
                        <a:lnSpc>
                          <a:spcPct val="115000"/>
                        </a:lnSpc>
                        <a:spcBef>
                          <a:spcPts val="0"/>
                        </a:spcBef>
                        <a:spcAft>
                          <a:spcPts val="0"/>
                        </a:spcAft>
                      </a:pPr>
                      <a:r>
                        <a:rPr lang="en-US" sz="1600" dirty="0">
                          <a:effectLst/>
                          <a:latin typeface="Calibri" panose="020F0502020204030204" pitchFamily="34" charset="0"/>
                        </a:rPr>
                        <a:t>Targeted Strategic Goal(s):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31816">
                <a:tc gridSpan="3">
                  <a:txBody>
                    <a:bodyPr/>
                    <a:lstStyle/>
                    <a:p>
                      <a:pPr marL="0" marR="0">
                        <a:lnSpc>
                          <a:spcPct val="115000"/>
                        </a:lnSpc>
                        <a:spcBef>
                          <a:spcPts val="0"/>
                        </a:spcBef>
                        <a:spcAft>
                          <a:spcPts val="0"/>
                        </a:spcAft>
                      </a:pPr>
                      <a:r>
                        <a:rPr lang="en-US" sz="1600" dirty="0">
                          <a:effectLst/>
                          <a:latin typeface="Calibri" panose="020F0502020204030204" pitchFamily="34" charset="0"/>
                        </a:rPr>
                        <a:t>Institutional Student Learning Outcome(s) addressed:</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12486">
                <a:tc gridSpan="3">
                  <a:txBody>
                    <a:bodyPr/>
                    <a:lstStyle/>
                    <a:p>
                      <a:pPr marL="0" marR="0">
                        <a:lnSpc>
                          <a:spcPct val="115000"/>
                        </a:lnSpc>
                        <a:spcBef>
                          <a:spcPts val="0"/>
                        </a:spcBef>
                        <a:spcAft>
                          <a:spcPts val="0"/>
                        </a:spcAft>
                      </a:pPr>
                      <a:r>
                        <a:rPr lang="en-US" sz="1400"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63925">
                <a:tc>
                  <a:txBody>
                    <a:bodyPr/>
                    <a:lstStyle/>
                    <a:p>
                      <a:pPr marL="0" marR="0">
                        <a:lnSpc>
                          <a:spcPct val="115000"/>
                        </a:lnSpc>
                        <a:spcBef>
                          <a:spcPts val="0"/>
                        </a:spcBef>
                        <a:spcAft>
                          <a:spcPts val="0"/>
                        </a:spcAft>
                      </a:pPr>
                      <a:r>
                        <a:rPr lang="en-US" sz="1400">
                          <a:effectLst/>
                          <a:latin typeface="Calibri" panose="020F0502020204030204" pitchFamily="34" charset="0"/>
                        </a:rPr>
                        <a:t>Student Learning Outcomes (PSLOs)</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Expected Level of Achievement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Measure/Tool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5"/>
                  </a:ext>
                </a:extLst>
              </a:tr>
              <a:tr h="212486">
                <a:tc>
                  <a:txBody>
                    <a:bodyPr/>
                    <a:lstStyle/>
                    <a:p>
                      <a:pPr marL="0" marR="0">
                        <a:lnSpc>
                          <a:spcPct val="115000"/>
                        </a:lnSpc>
                        <a:spcBef>
                          <a:spcPts val="0"/>
                        </a:spcBef>
                        <a:spcAft>
                          <a:spcPts val="0"/>
                        </a:spcAft>
                      </a:pPr>
                      <a:r>
                        <a:rPr lang="en-US" sz="1400">
                          <a:effectLst/>
                          <a:latin typeface="Calibri" panose="020F0502020204030204" pitchFamily="34" charset="0"/>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6"/>
                  </a:ext>
                </a:extLst>
              </a:tr>
              <a:tr h="212486">
                <a:tc>
                  <a:txBody>
                    <a:bodyPr/>
                    <a:lstStyle/>
                    <a:p>
                      <a:pPr marL="0" marR="0">
                        <a:lnSpc>
                          <a:spcPct val="115000"/>
                        </a:lnSpc>
                        <a:spcBef>
                          <a:spcPts val="0"/>
                        </a:spcBef>
                        <a:spcAft>
                          <a:spcPts val="0"/>
                        </a:spcAft>
                      </a:pPr>
                      <a:r>
                        <a:rPr lang="en-US" sz="1400">
                          <a:effectLst/>
                          <a:latin typeface="Calibri" panose="020F0502020204030204" pitchFamily="34" charset="0"/>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7"/>
                  </a:ext>
                </a:extLst>
              </a:tr>
              <a:tr h="212486">
                <a:tc>
                  <a:txBody>
                    <a:bodyPr/>
                    <a:lstStyle/>
                    <a:p>
                      <a:pPr marL="0" marR="0">
                        <a:lnSpc>
                          <a:spcPct val="115000"/>
                        </a:lnSpc>
                        <a:spcBef>
                          <a:spcPts val="0"/>
                        </a:spcBef>
                        <a:spcAft>
                          <a:spcPts val="0"/>
                        </a:spcAft>
                      </a:pPr>
                      <a:r>
                        <a:rPr lang="en-US" sz="1400">
                          <a:effectLst/>
                          <a:latin typeface="Calibri" panose="020F0502020204030204" pitchFamily="34" charset="0"/>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8"/>
                  </a:ext>
                </a:extLst>
              </a:tr>
              <a:tr h="244769">
                <a:tc>
                  <a:txBody>
                    <a:bodyPr/>
                    <a:lstStyle/>
                    <a:p>
                      <a:pPr marL="0" marR="0">
                        <a:lnSpc>
                          <a:spcPct val="115000"/>
                        </a:lnSpc>
                        <a:spcBef>
                          <a:spcPts val="0"/>
                        </a:spcBef>
                        <a:spcAft>
                          <a:spcPts val="0"/>
                        </a:spcAft>
                      </a:pPr>
                      <a:r>
                        <a:rPr lang="en-US" sz="1400">
                          <a:effectLst/>
                          <a:latin typeface="Calibri" panose="020F0502020204030204" pitchFamily="34" charset="0"/>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9"/>
                  </a:ext>
                </a:extLst>
              </a:tr>
              <a:tr h="212486">
                <a:tc gridSpan="3">
                  <a:txBody>
                    <a:bodyPr/>
                    <a:lstStyle/>
                    <a:p>
                      <a:pPr marL="0" marR="0">
                        <a:lnSpc>
                          <a:spcPct val="115000"/>
                        </a:lnSpc>
                        <a:spcBef>
                          <a:spcPts val="0"/>
                        </a:spcBef>
                        <a:spcAft>
                          <a:spcPts val="0"/>
                        </a:spcAft>
                      </a:pPr>
                      <a:r>
                        <a:rPr lang="en-US" sz="1400" b="1" dirty="0">
                          <a:effectLst/>
                          <a:latin typeface="Calibri" panose="020F050202020403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438205">
                <a:tc>
                  <a:txBody>
                    <a:bodyPr/>
                    <a:lstStyle/>
                    <a:p>
                      <a:pPr marL="0" marR="0">
                        <a:lnSpc>
                          <a:spcPct val="115000"/>
                        </a:lnSpc>
                        <a:spcBef>
                          <a:spcPts val="0"/>
                        </a:spcBef>
                        <a:spcAft>
                          <a:spcPts val="0"/>
                        </a:spcAft>
                      </a:pPr>
                      <a:r>
                        <a:rPr lang="en-US" sz="1400">
                          <a:effectLst/>
                          <a:latin typeface="Calibri" panose="020F0502020204030204" pitchFamily="34" charset="0"/>
                        </a:rPr>
                        <a:t>Other Programmatic Outcomes</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Expected Level of Achievement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rPr>
                        <a:t>Measure/Tool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11"/>
                  </a:ext>
                </a:extLst>
              </a:tr>
              <a:tr h="50639">
                <a:tc>
                  <a:txBody>
                    <a:bodyPr/>
                    <a:lstStyle/>
                    <a:p>
                      <a:pPr marL="0" marR="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endParaRPr lang="en-US"/>
                    </a:p>
                  </a:txBody>
                  <a:tcPr marL="68580" marR="68580" marT="0" marB="0">
                    <a:solidFill>
                      <a:schemeClr val="tx1"/>
                    </a:solidFill>
                  </a:tcPr>
                </a:tc>
                <a:tc>
                  <a:txBody>
                    <a:bodyPr/>
                    <a:lstStyle/>
                    <a:p>
                      <a:endParaRPr lang="en-US"/>
                    </a:p>
                  </a:txBody>
                  <a:tcPr marL="68580" marR="68580" marT="0" marB="0">
                    <a:solidFill>
                      <a:schemeClr val="tx1"/>
                    </a:solidFill>
                  </a:tcPr>
                </a:tc>
                <a:extLst>
                  <a:ext uri="{0D108BD9-81ED-4DB2-BD59-A6C34878D82A}">
                    <a16:rowId xmlns:a16="http://schemas.microsoft.com/office/drawing/2014/main" val="10012"/>
                  </a:ext>
                </a:extLst>
              </a:tr>
              <a:tr h="212486">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13"/>
                  </a:ext>
                </a:extLst>
              </a:tr>
              <a:tr h="212486">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14"/>
                  </a:ext>
                </a:extLst>
              </a:tr>
              <a:tr h="212486">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15"/>
                  </a:ext>
                </a:extLst>
              </a:tr>
              <a:tr h="212486">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54492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990000"/>
                </a:solidFill>
                <a:latin typeface="Aharoni" panose="02010803020104030203" pitchFamily="2" charset="-79"/>
                <a:cs typeface="Aharoni" panose="02010803020104030203" pitchFamily="2" charset="-79"/>
              </a:rPr>
              <a:t>Assessment Plan Methods &amp; Procedures</a:t>
            </a:r>
          </a:p>
        </p:txBody>
      </p:sp>
      <p:sp>
        <p:nvSpPr>
          <p:cNvPr id="7" name="Rectangle 6"/>
          <p:cNvSpPr/>
          <p:nvPr/>
        </p:nvSpPr>
        <p:spPr>
          <a:xfrm>
            <a:off x="838200" y="1360166"/>
            <a:ext cx="10387263" cy="5201424"/>
          </a:xfrm>
          <a:prstGeom prst="rect">
            <a:avLst/>
          </a:prstGeom>
        </p:spPr>
        <p:txBody>
          <a:bodyPr wrap="square">
            <a:spAutoFit/>
          </a:bodyPr>
          <a:lstStyle/>
          <a:p>
            <a:r>
              <a:rPr lang="en-US" sz="2800" dirty="0">
                <a:solidFill>
                  <a:schemeClr val="bg1"/>
                </a:solidFill>
                <a:latin typeface="Calibri" panose="020F0502020204030204" pitchFamily="34" charset="0"/>
              </a:rPr>
              <a:t>Describe the methods and procedures used to assess the program.  Be sure to use the questions below to thoroughly cover methods and procedures involved in your assessment plan.</a:t>
            </a:r>
          </a:p>
          <a:p>
            <a:endParaRPr lang="en-US" sz="2800" dirty="0">
              <a:solidFill>
                <a:schemeClr val="bg1"/>
              </a:solidFill>
              <a:latin typeface="Calibri" panose="020F0502020204030204" pitchFamily="34" charset="0"/>
            </a:endParaRPr>
          </a:p>
          <a:p>
            <a:pPr marL="914400" lvl="1" indent="-457200">
              <a:buFont typeface="+mj-lt"/>
              <a:buAutoNum type="arabicPeriod"/>
            </a:pPr>
            <a:r>
              <a:rPr lang="en-US" sz="2000" b="1" dirty="0">
                <a:solidFill>
                  <a:schemeClr val="bg1"/>
                </a:solidFill>
                <a:latin typeface="Calibri" panose="020F0502020204030204" pitchFamily="34" charset="0"/>
              </a:rPr>
              <a:t>Who was/will be involved in the process of reviewing and revising the assessments?</a:t>
            </a:r>
          </a:p>
          <a:p>
            <a:pPr marL="914400" lvl="1" indent="-457200">
              <a:buFont typeface="+mj-lt"/>
              <a:buAutoNum type="arabicPeriod"/>
            </a:pPr>
            <a:r>
              <a:rPr lang="en-US" sz="2000" b="1" dirty="0">
                <a:solidFill>
                  <a:schemeClr val="bg1"/>
                </a:solidFill>
                <a:latin typeface="Calibri" panose="020F0502020204030204" pitchFamily="34" charset="0"/>
              </a:rPr>
              <a:t>What is the difference between the previous program assessments and the revised assessments?</a:t>
            </a:r>
          </a:p>
          <a:p>
            <a:pPr marL="914400" lvl="1" indent="-457200">
              <a:buFont typeface="+mj-lt"/>
              <a:buAutoNum type="arabicPeriod"/>
            </a:pPr>
            <a:r>
              <a:rPr lang="en-US" sz="2000" b="1" dirty="0">
                <a:solidFill>
                  <a:schemeClr val="bg1"/>
                </a:solidFill>
                <a:latin typeface="Calibri" panose="020F0502020204030204" pitchFamily="34" charset="0"/>
              </a:rPr>
              <a:t>How will the assessments be collected?</a:t>
            </a:r>
          </a:p>
          <a:p>
            <a:pPr marL="914400" lvl="1" indent="-457200">
              <a:buFont typeface="+mj-lt"/>
              <a:buAutoNum type="arabicPeriod"/>
            </a:pPr>
            <a:r>
              <a:rPr lang="en-US" sz="2000" b="1" dirty="0">
                <a:solidFill>
                  <a:schemeClr val="bg1"/>
                </a:solidFill>
                <a:latin typeface="Calibri" panose="020F0502020204030204" pitchFamily="34" charset="0"/>
              </a:rPr>
              <a:t>Who will collect the assessments?</a:t>
            </a:r>
          </a:p>
          <a:p>
            <a:pPr marL="914400" lvl="1" indent="-457200">
              <a:buFont typeface="+mj-lt"/>
              <a:buAutoNum type="arabicPeriod"/>
            </a:pPr>
            <a:r>
              <a:rPr lang="en-US" sz="2000" b="1" dirty="0">
                <a:solidFill>
                  <a:schemeClr val="bg1"/>
                </a:solidFill>
                <a:latin typeface="Calibri" panose="020F0502020204030204" pitchFamily="34" charset="0"/>
              </a:rPr>
              <a:t>When will the assessments be collected?</a:t>
            </a:r>
          </a:p>
          <a:p>
            <a:pPr marL="914400" lvl="1" indent="-457200">
              <a:buFont typeface="+mj-lt"/>
              <a:buAutoNum type="arabicPeriod"/>
            </a:pPr>
            <a:r>
              <a:rPr lang="en-US" sz="2000" b="1" dirty="0">
                <a:solidFill>
                  <a:schemeClr val="bg1"/>
                </a:solidFill>
                <a:latin typeface="Calibri" panose="020F0502020204030204" pitchFamily="34" charset="0"/>
              </a:rPr>
              <a:t>Who will aggregate and disaggregate the data?</a:t>
            </a:r>
          </a:p>
          <a:p>
            <a:pPr marL="914400" lvl="1" indent="-457200">
              <a:buFont typeface="+mj-lt"/>
              <a:buAutoNum type="arabicPeriod"/>
            </a:pPr>
            <a:r>
              <a:rPr lang="en-US" sz="2000" b="1" dirty="0">
                <a:solidFill>
                  <a:schemeClr val="bg1"/>
                </a:solidFill>
                <a:latin typeface="Calibri" panose="020F0502020204030204" pitchFamily="34" charset="0"/>
              </a:rPr>
              <a:t>Who will analyze the data? </a:t>
            </a:r>
          </a:p>
          <a:p>
            <a:pPr marL="914400" lvl="1" indent="-457200">
              <a:buFont typeface="+mj-lt"/>
              <a:buAutoNum type="arabicPeriod"/>
            </a:pPr>
            <a:r>
              <a:rPr lang="en-US" sz="2000" b="1" dirty="0">
                <a:solidFill>
                  <a:schemeClr val="bg1"/>
                </a:solidFill>
                <a:latin typeface="Calibri" panose="020F0502020204030204" pitchFamily="34" charset="0"/>
              </a:rPr>
              <a:t>How are / will data (be) used to drive improvement?</a:t>
            </a:r>
          </a:p>
          <a:p>
            <a:pPr marL="914400" lvl="1" indent="-457200">
              <a:buFont typeface="+mj-lt"/>
              <a:buAutoNum type="arabicPeriod"/>
            </a:pPr>
            <a:r>
              <a:rPr lang="en-US" sz="2000" b="1" dirty="0">
                <a:solidFill>
                  <a:schemeClr val="bg1"/>
                </a:solidFill>
                <a:latin typeface="Calibri" panose="020F0502020204030204" pitchFamily="34" charset="0"/>
              </a:rPr>
              <a:t>How do you want to share the information with stakeholders?</a:t>
            </a:r>
          </a:p>
          <a:p>
            <a:endParaRPr lang="en-US" sz="2000" dirty="0"/>
          </a:p>
        </p:txBody>
      </p:sp>
    </p:spTree>
    <p:extLst>
      <p:ext uri="{BB962C8B-B14F-4D97-AF65-F5344CB8AC3E}">
        <p14:creationId xmlns:p14="http://schemas.microsoft.com/office/powerpoint/2010/main" val="3960952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latin typeface="Aharoni" panose="02010803020104030203" pitchFamily="2" charset="-79"/>
                <a:cs typeface="Aharoni" panose="02010803020104030203" pitchFamily="2" charset="-79"/>
              </a:rPr>
              <a:t>Program Data Collection</a:t>
            </a:r>
          </a:p>
        </p:txBody>
      </p:sp>
      <p:graphicFrame>
        <p:nvGraphicFramePr>
          <p:cNvPr id="4" name="Table 3"/>
          <p:cNvGraphicFramePr>
            <a:graphicFrameLocks noGrp="1"/>
          </p:cNvGraphicFramePr>
          <p:nvPr>
            <p:extLst>
              <p:ext uri="{D42A27DB-BD31-4B8C-83A1-F6EECF244321}">
                <p14:modId xmlns:p14="http://schemas.microsoft.com/office/powerpoint/2010/main" val="2000594524"/>
              </p:ext>
            </p:extLst>
          </p:nvPr>
        </p:nvGraphicFramePr>
        <p:xfrm>
          <a:off x="986925" y="2049183"/>
          <a:ext cx="9848879" cy="3694144"/>
        </p:xfrm>
        <a:graphic>
          <a:graphicData uri="http://schemas.openxmlformats.org/drawingml/2006/table">
            <a:tbl>
              <a:tblPr firstRow="1" firstCol="1" bandRow="1">
                <a:tableStyleId>{D7AC3CCA-C797-4891-BE02-D94E43425B78}</a:tableStyleId>
              </a:tblPr>
              <a:tblGrid>
                <a:gridCol w="1910683">
                  <a:extLst>
                    <a:ext uri="{9D8B030D-6E8A-4147-A177-3AD203B41FA5}">
                      <a16:colId xmlns:a16="http://schemas.microsoft.com/office/drawing/2014/main" val="20000"/>
                    </a:ext>
                  </a:extLst>
                </a:gridCol>
                <a:gridCol w="302792">
                  <a:extLst>
                    <a:ext uri="{9D8B030D-6E8A-4147-A177-3AD203B41FA5}">
                      <a16:colId xmlns:a16="http://schemas.microsoft.com/office/drawing/2014/main" val="20001"/>
                    </a:ext>
                  </a:extLst>
                </a:gridCol>
                <a:gridCol w="5228338">
                  <a:extLst>
                    <a:ext uri="{9D8B030D-6E8A-4147-A177-3AD203B41FA5}">
                      <a16:colId xmlns:a16="http://schemas.microsoft.com/office/drawing/2014/main" val="20002"/>
                    </a:ext>
                  </a:extLst>
                </a:gridCol>
                <a:gridCol w="2407066">
                  <a:extLst>
                    <a:ext uri="{9D8B030D-6E8A-4147-A177-3AD203B41FA5}">
                      <a16:colId xmlns:a16="http://schemas.microsoft.com/office/drawing/2014/main" val="20003"/>
                    </a:ext>
                  </a:extLst>
                </a:gridCol>
              </a:tblGrid>
              <a:tr h="501512">
                <a:tc>
                  <a:txBody>
                    <a:bodyPr/>
                    <a:lstStyle/>
                    <a:p>
                      <a:pPr marL="0" marR="0" algn="ctr">
                        <a:lnSpc>
                          <a:spcPct val="115000"/>
                        </a:lnSpc>
                        <a:spcBef>
                          <a:spcPts val="0"/>
                        </a:spcBef>
                        <a:spcAft>
                          <a:spcPts val="0"/>
                        </a:spcAft>
                      </a:pPr>
                      <a:r>
                        <a:rPr lang="en-US" sz="2000" dirty="0">
                          <a:effectLst/>
                          <a:latin typeface="Calibri" panose="020F0502020204030204" pitchFamily="34" charset="0"/>
                        </a:rPr>
                        <a:t>Data Requested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tc gridSpan="2">
                  <a:txBody>
                    <a:bodyPr/>
                    <a:lstStyle/>
                    <a:p>
                      <a:pPr marL="0" marR="0" algn="ctr">
                        <a:lnSpc>
                          <a:spcPct val="115000"/>
                        </a:lnSpc>
                        <a:spcBef>
                          <a:spcPts val="0"/>
                        </a:spcBef>
                        <a:spcAft>
                          <a:spcPts val="0"/>
                        </a:spcAft>
                      </a:pPr>
                      <a:r>
                        <a:rPr lang="en-US" sz="2000" dirty="0">
                          <a:effectLst/>
                          <a:latin typeface="Calibri" panose="020F0502020204030204" pitchFamily="34" charset="0"/>
                        </a:rPr>
                        <a:t>Results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tc hMerge="1">
                  <a:txBody>
                    <a:bodyPr/>
                    <a:lstStyle/>
                    <a:p>
                      <a:endParaRPr lang="en-US"/>
                    </a:p>
                  </a:txBody>
                  <a:tcPr/>
                </a:tc>
                <a:tc>
                  <a:txBody>
                    <a:bodyPr/>
                    <a:lstStyle/>
                    <a:p>
                      <a:pPr marL="0" marR="0" algn="ctr">
                        <a:lnSpc>
                          <a:spcPct val="115000"/>
                        </a:lnSpc>
                        <a:spcBef>
                          <a:spcPts val="0"/>
                        </a:spcBef>
                        <a:spcAft>
                          <a:spcPts val="0"/>
                        </a:spcAft>
                      </a:pPr>
                      <a:r>
                        <a:rPr lang="en-US" sz="2000" dirty="0">
                          <a:effectLst/>
                          <a:latin typeface="Calibri" panose="020F0502020204030204" pitchFamily="34" charset="0"/>
                        </a:rPr>
                        <a:t>Comments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extLst>
                  <a:ext uri="{0D108BD9-81ED-4DB2-BD59-A6C34878D82A}">
                    <a16:rowId xmlns:a16="http://schemas.microsoft.com/office/drawing/2014/main" val="10000"/>
                  </a:ext>
                </a:extLst>
              </a:tr>
              <a:tr h="245970">
                <a:tc rowSpan="5">
                  <a:txBody>
                    <a:bodyPr/>
                    <a:lstStyle/>
                    <a:p>
                      <a:pPr marL="0" marR="0">
                        <a:lnSpc>
                          <a:spcPct val="115000"/>
                        </a:lnSpc>
                        <a:spcBef>
                          <a:spcPts val="0"/>
                        </a:spcBef>
                        <a:spcAft>
                          <a:spcPts val="0"/>
                        </a:spcAft>
                      </a:pPr>
                      <a:r>
                        <a:rPr lang="en-US" sz="1800" dirty="0">
                          <a:effectLst/>
                          <a:latin typeface="Calibri" panose="020F0502020204030204" pitchFamily="34" charset="0"/>
                        </a:rPr>
                        <a:t>Name of 5 peer institutions used for program</a:t>
                      </a:r>
                      <a:r>
                        <a:rPr lang="en-US" sz="1800" baseline="0" dirty="0">
                          <a:effectLst/>
                          <a:latin typeface="Calibri" panose="020F0502020204030204" pitchFamily="34" charset="0"/>
                        </a:rPr>
                        <a:t> comparison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tc>
                  <a:txBody>
                    <a:bodyPr/>
                    <a:lstStyle/>
                    <a:p>
                      <a:pPr marL="0" marR="0">
                        <a:lnSpc>
                          <a:spcPct val="115000"/>
                        </a:lnSpc>
                        <a:spcBef>
                          <a:spcPts val="0"/>
                        </a:spcBef>
                        <a:spcAft>
                          <a:spcPts val="0"/>
                        </a:spcAft>
                      </a:pPr>
                      <a:r>
                        <a:rPr lang="en-US" sz="1600" b="1" dirty="0">
                          <a:effectLst/>
                          <a:latin typeface="Calibri" panose="020F0502020204030204" pitchFamily="34" charset="0"/>
                        </a:rPr>
                        <a:t>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tc>
                  <a:txBody>
                    <a:bodyPr/>
                    <a:lstStyle/>
                    <a:p>
                      <a:pPr marL="0" marR="0">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tc>
                  <a:txBody>
                    <a:bodyPr/>
                    <a:lstStyle/>
                    <a:p>
                      <a:pPr marL="0" marR="0">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extLst>
                  <a:ext uri="{0D108BD9-81ED-4DB2-BD59-A6C34878D82A}">
                    <a16:rowId xmlns:a16="http://schemas.microsoft.com/office/drawing/2014/main" val="10001"/>
                  </a:ext>
                </a:extLst>
              </a:tr>
              <a:tr h="245970">
                <a:tc vMerge="1">
                  <a:txBody>
                    <a:bodyPr/>
                    <a:lstStyle/>
                    <a:p>
                      <a:endParaRPr lang="en-US"/>
                    </a:p>
                  </a:txBody>
                  <a:tcPr/>
                </a:tc>
                <a:tc>
                  <a:txBody>
                    <a:bodyPr/>
                    <a:lstStyle/>
                    <a:p>
                      <a:pPr marL="0" marR="0">
                        <a:lnSpc>
                          <a:spcPct val="115000"/>
                        </a:lnSpc>
                        <a:spcBef>
                          <a:spcPts val="0"/>
                        </a:spcBef>
                        <a:spcAft>
                          <a:spcPts val="0"/>
                        </a:spcAft>
                      </a:pPr>
                      <a:r>
                        <a:rPr lang="en-US" sz="1600" b="1" dirty="0">
                          <a:effectLst/>
                          <a:latin typeface="Calibri" panose="020F0502020204030204" pitchFamily="34" charset="0"/>
                        </a:rPr>
                        <a:t>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tc>
                  <a:txBody>
                    <a:bodyPr/>
                    <a:lstStyle/>
                    <a:p>
                      <a:pPr marL="0" marR="0">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tc>
                  <a:txBody>
                    <a:bodyPr/>
                    <a:lstStyle/>
                    <a:p>
                      <a:pPr marL="0" marR="0">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extLst>
                  <a:ext uri="{0D108BD9-81ED-4DB2-BD59-A6C34878D82A}">
                    <a16:rowId xmlns:a16="http://schemas.microsoft.com/office/drawing/2014/main" val="10002"/>
                  </a:ext>
                </a:extLst>
              </a:tr>
              <a:tr h="245970">
                <a:tc vMerge="1">
                  <a:txBody>
                    <a:bodyPr/>
                    <a:lstStyle/>
                    <a:p>
                      <a:endParaRPr lang="en-US"/>
                    </a:p>
                  </a:txBody>
                  <a:tcPr/>
                </a:tc>
                <a:tc>
                  <a:txBody>
                    <a:bodyPr/>
                    <a:lstStyle/>
                    <a:p>
                      <a:pPr marL="0" marR="0">
                        <a:lnSpc>
                          <a:spcPct val="115000"/>
                        </a:lnSpc>
                        <a:spcBef>
                          <a:spcPts val="0"/>
                        </a:spcBef>
                        <a:spcAft>
                          <a:spcPts val="0"/>
                        </a:spcAft>
                      </a:pPr>
                      <a:r>
                        <a:rPr lang="en-US" sz="1600" b="1" dirty="0">
                          <a:effectLst/>
                          <a:latin typeface="Calibri" panose="020F0502020204030204" pitchFamily="34" charset="0"/>
                        </a:rPr>
                        <a:t>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tc>
                  <a:txBody>
                    <a:bodyPr/>
                    <a:lstStyle/>
                    <a:p>
                      <a:pPr marL="0" marR="0">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tc>
                  <a:txBody>
                    <a:bodyPr/>
                    <a:lstStyle/>
                    <a:p>
                      <a:pPr marL="0" marR="0">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extLst>
                  <a:ext uri="{0D108BD9-81ED-4DB2-BD59-A6C34878D82A}">
                    <a16:rowId xmlns:a16="http://schemas.microsoft.com/office/drawing/2014/main" val="10003"/>
                  </a:ext>
                </a:extLst>
              </a:tr>
              <a:tr h="245970">
                <a:tc vMerge="1">
                  <a:txBody>
                    <a:bodyPr/>
                    <a:lstStyle/>
                    <a:p>
                      <a:endParaRPr lang="en-US"/>
                    </a:p>
                  </a:txBody>
                  <a:tcPr/>
                </a:tc>
                <a:tc>
                  <a:txBody>
                    <a:bodyPr/>
                    <a:lstStyle/>
                    <a:p>
                      <a:pPr marL="0" marR="0">
                        <a:lnSpc>
                          <a:spcPct val="115000"/>
                        </a:lnSpc>
                        <a:spcBef>
                          <a:spcPts val="0"/>
                        </a:spcBef>
                        <a:spcAft>
                          <a:spcPts val="0"/>
                        </a:spcAft>
                      </a:pPr>
                      <a:r>
                        <a:rPr lang="en-US" sz="1600" b="1" dirty="0">
                          <a:effectLst/>
                          <a:latin typeface="Calibri" panose="020F0502020204030204" pitchFamily="34" charset="0"/>
                        </a:rPr>
                        <a:t>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tc>
                  <a:txBody>
                    <a:bodyPr/>
                    <a:lstStyle/>
                    <a:p>
                      <a:pPr marL="0" marR="0">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tc>
                  <a:txBody>
                    <a:bodyPr/>
                    <a:lstStyle/>
                    <a:p>
                      <a:pPr marL="0" marR="0">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extLst>
                  <a:ext uri="{0D108BD9-81ED-4DB2-BD59-A6C34878D82A}">
                    <a16:rowId xmlns:a16="http://schemas.microsoft.com/office/drawing/2014/main" val="10004"/>
                  </a:ext>
                </a:extLst>
              </a:tr>
              <a:tr h="281284">
                <a:tc vMerge="1">
                  <a:txBody>
                    <a:bodyPr/>
                    <a:lstStyle/>
                    <a:p>
                      <a:endParaRPr lang="en-US"/>
                    </a:p>
                  </a:txBody>
                  <a:tcPr/>
                </a:tc>
                <a:tc>
                  <a:txBody>
                    <a:bodyPr/>
                    <a:lstStyle/>
                    <a:p>
                      <a:pPr marL="0" marR="0">
                        <a:lnSpc>
                          <a:spcPct val="115000"/>
                        </a:lnSpc>
                        <a:spcBef>
                          <a:spcPts val="0"/>
                        </a:spcBef>
                        <a:spcAft>
                          <a:spcPts val="0"/>
                        </a:spcAft>
                      </a:pPr>
                      <a:r>
                        <a:rPr lang="en-US" sz="1600" b="1" dirty="0">
                          <a:effectLst/>
                          <a:latin typeface="Calibri" panose="020F0502020204030204" pitchFamily="34" charset="0"/>
                        </a:rPr>
                        <a:t>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tc>
                  <a:txBody>
                    <a:bodyPr/>
                    <a:lstStyle/>
                    <a:p>
                      <a:pPr marL="0" marR="0">
                        <a:lnSpc>
                          <a:spcPct val="115000"/>
                        </a:lnSpc>
                        <a:spcBef>
                          <a:spcPts val="0"/>
                        </a:spcBef>
                        <a:spcAft>
                          <a:spcPts val="0"/>
                        </a:spcAft>
                      </a:pPr>
                      <a:r>
                        <a:rPr lang="en-US" sz="1400" dirty="0">
                          <a:effectLst/>
                          <a:latin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tc>
                  <a:txBody>
                    <a:bodyPr/>
                    <a:lstStyle/>
                    <a:p>
                      <a:pPr marL="0" marR="0">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extLst>
                  <a:ext uri="{0D108BD9-81ED-4DB2-BD59-A6C34878D82A}">
                    <a16:rowId xmlns:a16="http://schemas.microsoft.com/office/drawing/2014/main" val="10005"/>
                  </a:ext>
                </a:extLst>
              </a:tr>
              <a:tr h="737910">
                <a:tc>
                  <a:txBody>
                    <a:bodyPr/>
                    <a:lstStyle/>
                    <a:p>
                      <a:pPr marL="0" marR="0">
                        <a:lnSpc>
                          <a:spcPct val="115000"/>
                        </a:lnSpc>
                        <a:spcBef>
                          <a:spcPts val="0"/>
                        </a:spcBef>
                        <a:spcAft>
                          <a:spcPts val="0"/>
                        </a:spcAft>
                      </a:pPr>
                      <a:r>
                        <a:rPr lang="en-US" sz="1800">
                          <a:effectLst/>
                          <a:latin typeface="Calibri" panose="020F0502020204030204" pitchFamily="34" charset="0"/>
                        </a:rPr>
                        <a:t>Percentage of courses taught by full-time faculty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tc gridSpan="2">
                  <a:txBody>
                    <a:bodyPr/>
                    <a:lstStyle/>
                    <a:p>
                      <a:pPr marL="0" marR="0">
                        <a:lnSpc>
                          <a:spcPct val="115000"/>
                        </a:lnSpc>
                        <a:spcBef>
                          <a:spcPts val="0"/>
                        </a:spcBef>
                        <a:spcAft>
                          <a:spcPts val="0"/>
                        </a:spcAft>
                      </a:pPr>
                      <a:r>
                        <a:rPr lang="en-US" sz="1600" dirty="0">
                          <a:effectLst/>
                          <a:latin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tc hMerge="1">
                  <a:txBody>
                    <a:bodyPr/>
                    <a:lstStyle/>
                    <a:p>
                      <a:endParaRPr lang="en-US"/>
                    </a:p>
                  </a:txBody>
                  <a:tcPr/>
                </a:tc>
                <a:tc>
                  <a:txBody>
                    <a:bodyPr/>
                    <a:lstStyle/>
                    <a:p>
                      <a:pPr marL="0" marR="0">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extLst>
                  <a:ext uri="{0D108BD9-81ED-4DB2-BD59-A6C34878D82A}">
                    <a16:rowId xmlns:a16="http://schemas.microsoft.com/office/drawing/2014/main" val="10006"/>
                  </a:ext>
                </a:extLst>
              </a:tr>
              <a:tr h="737910">
                <a:tc>
                  <a:txBody>
                    <a:bodyPr/>
                    <a:lstStyle/>
                    <a:p>
                      <a:pPr marL="0" marR="0">
                        <a:lnSpc>
                          <a:spcPct val="115000"/>
                        </a:lnSpc>
                        <a:spcBef>
                          <a:spcPts val="0"/>
                        </a:spcBef>
                        <a:spcAft>
                          <a:spcPts val="0"/>
                        </a:spcAft>
                      </a:pPr>
                      <a:r>
                        <a:rPr lang="en-US" sz="1800" dirty="0">
                          <a:effectLst/>
                          <a:latin typeface="Calibri" panose="020F0502020204030204" pitchFamily="34" charset="0"/>
                        </a:rPr>
                        <a:t>Percentage of courses taught by part-time faculty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tc gridSpan="2">
                  <a:txBody>
                    <a:bodyPr/>
                    <a:lstStyle/>
                    <a:p>
                      <a:pPr marL="0" marR="0">
                        <a:lnSpc>
                          <a:spcPct val="115000"/>
                        </a:lnSpc>
                        <a:spcBef>
                          <a:spcPts val="0"/>
                        </a:spcBef>
                        <a:spcAft>
                          <a:spcPts val="0"/>
                        </a:spcAft>
                      </a:pPr>
                      <a:r>
                        <a:rPr lang="en-US" sz="1400" dirty="0">
                          <a:effectLst/>
                          <a:latin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tc hMerge="1">
                  <a:txBody>
                    <a:bodyPr/>
                    <a:lstStyle/>
                    <a:p>
                      <a:endParaRPr lang="en-US"/>
                    </a:p>
                  </a:txBody>
                  <a:tcPr/>
                </a:tc>
                <a:tc>
                  <a:txBody>
                    <a:bodyPr/>
                    <a:lstStyle/>
                    <a:p>
                      <a:pPr marL="0" marR="0">
                        <a:lnSpc>
                          <a:spcPct val="115000"/>
                        </a:lnSpc>
                        <a:spcBef>
                          <a:spcPts val="0"/>
                        </a:spcBef>
                        <a:spcAft>
                          <a:spcPts val="0"/>
                        </a:spcAft>
                      </a:pPr>
                      <a:r>
                        <a:rPr lang="en-US" sz="1400" dirty="0">
                          <a:effectLst/>
                          <a:latin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5095" marR="85095" marT="0" marB="0">
                    <a:solidFill>
                      <a:schemeClr val="tx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83001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6330"/>
          </a:xfrm>
          <a:prstGeom prst="rect">
            <a:avLst/>
          </a:prstGeom>
        </p:spPr>
      </p:pic>
    </p:spTree>
    <p:extLst>
      <p:ext uri="{BB962C8B-B14F-4D97-AF65-F5344CB8AC3E}">
        <p14:creationId xmlns:p14="http://schemas.microsoft.com/office/powerpoint/2010/main" val="2272468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5BA6E-34AE-45C8-93ED-5110FCECD77D}"/>
              </a:ext>
            </a:extLst>
          </p:cNvPr>
          <p:cNvSpPr>
            <a:spLocks noGrp="1"/>
          </p:cNvSpPr>
          <p:nvPr>
            <p:ph type="title"/>
          </p:nvPr>
        </p:nvSpPr>
        <p:spPr>
          <a:xfrm>
            <a:off x="604982" y="217343"/>
            <a:ext cx="10515600" cy="1325563"/>
          </a:xfrm>
        </p:spPr>
        <p:txBody>
          <a:bodyPr/>
          <a:lstStyle/>
          <a:p>
            <a:pPr algn="ctr"/>
            <a:r>
              <a:rPr lang="en-US" dirty="0">
                <a:solidFill>
                  <a:srgbClr val="C00000"/>
                </a:solidFill>
              </a:rPr>
              <a:t>THANK YOU!</a:t>
            </a:r>
          </a:p>
        </p:txBody>
      </p:sp>
      <p:sp>
        <p:nvSpPr>
          <p:cNvPr id="3" name="Content Placeholder 2">
            <a:extLst>
              <a:ext uri="{FF2B5EF4-FFF2-40B4-BE49-F238E27FC236}">
                <a16:creationId xmlns:a16="http://schemas.microsoft.com/office/drawing/2014/main" id="{F4BA6CFB-EE7D-44B9-BBC1-0C631491DA27}"/>
              </a:ext>
            </a:extLst>
          </p:cNvPr>
          <p:cNvSpPr>
            <a:spLocks noGrp="1"/>
          </p:cNvSpPr>
          <p:nvPr>
            <p:ph idx="1"/>
          </p:nvPr>
        </p:nvSpPr>
        <p:spPr>
          <a:xfrm>
            <a:off x="2102473" y="2567709"/>
            <a:ext cx="7987054" cy="3600018"/>
          </a:xfrm>
        </p:spPr>
        <p:txBody>
          <a:bodyPr/>
          <a:lstStyle/>
          <a:p>
            <a:pPr marL="0" indent="0" algn="ctr">
              <a:buNone/>
            </a:pPr>
            <a:r>
              <a:rPr lang="en-US" dirty="0">
                <a:solidFill>
                  <a:srgbClr val="C00000"/>
                </a:solidFill>
              </a:rPr>
              <a:t>For additional information and resources fee free to reach out to the Office of Institutional Effectiveness Directly.  </a:t>
            </a:r>
          </a:p>
        </p:txBody>
      </p:sp>
      <p:pic>
        <p:nvPicPr>
          <p:cNvPr id="4" name="Picture 3">
            <a:extLst>
              <a:ext uri="{FF2B5EF4-FFF2-40B4-BE49-F238E27FC236}">
                <a16:creationId xmlns:a16="http://schemas.microsoft.com/office/drawing/2014/main" id="{6D79703E-1472-4F0A-8CC9-B998EE3D6EE3}"/>
              </a:ext>
            </a:extLst>
          </p:cNvPr>
          <p:cNvPicPr>
            <a:picLocks noChangeAspect="1"/>
          </p:cNvPicPr>
          <p:nvPr/>
        </p:nvPicPr>
        <p:blipFill>
          <a:blip r:embed="rId2"/>
          <a:stretch>
            <a:fillRect/>
          </a:stretch>
        </p:blipFill>
        <p:spPr>
          <a:xfrm>
            <a:off x="5113359" y="4653851"/>
            <a:ext cx="1743607" cy="1743607"/>
          </a:xfrm>
          <a:prstGeom prst="rect">
            <a:avLst/>
          </a:prstGeom>
        </p:spPr>
      </p:pic>
    </p:spTree>
    <p:extLst>
      <p:ext uri="{BB962C8B-B14F-4D97-AF65-F5344CB8AC3E}">
        <p14:creationId xmlns:p14="http://schemas.microsoft.com/office/powerpoint/2010/main" val="3172646538"/>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832021" y="406012"/>
            <a:ext cx="9465276" cy="1066800"/>
          </a:xfrm>
        </p:spPr>
        <p:txBody>
          <a:bodyPr>
            <a:noAutofit/>
          </a:bodyPr>
          <a:lstStyle/>
          <a:p>
            <a:pPr>
              <a:defRPr/>
            </a:pPr>
            <a:r>
              <a:rPr lang="en-US" b="1" dirty="0">
                <a:solidFill>
                  <a:srgbClr val="990000"/>
                </a:solidFill>
                <a:latin typeface="Aharoni" panose="02010803020104030203" pitchFamily="2" charset="-79"/>
                <a:cs typeface="Aharoni" panose="02010803020104030203" pitchFamily="2" charset="-79"/>
              </a:rPr>
              <a:t>Institutional Effectiveness</a:t>
            </a:r>
          </a:p>
        </p:txBody>
      </p:sp>
      <p:sp>
        <p:nvSpPr>
          <p:cNvPr id="14339" name="Rectangle 3"/>
          <p:cNvSpPr>
            <a:spLocks noGrp="1" noChangeArrowheads="1"/>
          </p:cNvSpPr>
          <p:nvPr>
            <p:ph idx="1"/>
          </p:nvPr>
        </p:nvSpPr>
        <p:spPr>
          <a:xfrm>
            <a:off x="2351314" y="1255697"/>
            <a:ext cx="8164285" cy="3833258"/>
          </a:xfrm>
        </p:spPr>
        <p:txBody>
          <a:bodyPr>
            <a:normAutofit fontScale="92500"/>
          </a:bodyPr>
          <a:lstStyle/>
          <a:p>
            <a:pPr marL="0" indent="0">
              <a:lnSpc>
                <a:spcPct val="140000"/>
              </a:lnSpc>
              <a:buNone/>
            </a:pPr>
            <a:r>
              <a:rPr lang="en-US" sz="3500" b="1" dirty="0">
                <a:solidFill>
                  <a:schemeClr val="bg1"/>
                </a:solidFill>
                <a:latin typeface="Calibri" panose="020F0502020204030204" pitchFamily="34" charset="0"/>
              </a:rPr>
              <a:t>Purpose:</a:t>
            </a:r>
          </a:p>
          <a:p>
            <a:pPr marL="0" indent="0">
              <a:lnSpc>
                <a:spcPct val="140000"/>
              </a:lnSpc>
              <a:buNone/>
            </a:pPr>
            <a:r>
              <a:rPr lang="en-US" sz="3500" dirty="0">
                <a:solidFill>
                  <a:schemeClr val="bg1"/>
                </a:solidFill>
                <a:latin typeface="Calibri" panose="020F0502020204030204" pitchFamily="34" charset="0"/>
              </a:rPr>
              <a:t>To </a:t>
            </a:r>
            <a:r>
              <a:rPr lang="en-US" sz="3500" b="1" dirty="0">
                <a:solidFill>
                  <a:schemeClr val="bg1"/>
                </a:solidFill>
                <a:latin typeface="Calibri" panose="020F0502020204030204" pitchFamily="34" charset="0"/>
              </a:rPr>
              <a:t>systematically </a:t>
            </a:r>
            <a:r>
              <a:rPr lang="en-US" sz="3500" dirty="0">
                <a:solidFill>
                  <a:schemeClr val="bg1"/>
                </a:solidFill>
                <a:latin typeface="Calibri" panose="020F0502020204030204" pitchFamily="34" charset="0"/>
              </a:rPr>
              <a:t>engage in a  </a:t>
            </a:r>
            <a:r>
              <a:rPr lang="en-US" sz="3500" b="1" dirty="0">
                <a:solidFill>
                  <a:schemeClr val="bg1"/>
                </a:solidFill>
                <a:latin typeface="Calibri" panose="020F0502020204030204" pitchFamily="34" charset="0"/>
              </a:rPr>
              <a:t>process </a:t>
            </a:r>
            <a:r>
              <a:rPr lang="en-US" sz="3500" dirty="0">
                <a:solidFill>
                  <a:schemeClr val="bg1"/>
                </a:solidFill>
                <a:latin typeface="Calibri" panose="020F0502020204030204" pitchFamily="34" charset="0"/>
              </a:rPr>
              <a:t>designed to </a:t>
            </a:r>
            <a:r>
              <a:rPr lang="en-US" sz="3500" b="1" dirty="0">
                <a:solidFill>
                  <a:schemeClr val="bg1"/>
                </a:solidFill>
                <a:latin typeface="Calibri" panose="020F0502020204030204" pitchFamily="34" charset="0"/>
              </a:rPr>
              <a:t>monitor</a:t>
            </a:r>
            <a:r>
              <a:rPr lang="en-US" sz="3500" dirty="0">
                <a:solidFill>
                  <a:schemeClr val="bg1"/>
                </a:solidFill>
                <a:latin typeface="Calibri" panose="020F0502020204030204" pitchFamily="34" charset="0"/>
              </a:rPr>
              <a:t> and </a:t>
            </a:r>
            <a:r>
              <a:rPr lang="en-US" sz="3500" b="1" dirty="0">
                <a:solidFill>
                  <a:schemeClr val="bg1"/>
                </a:solidFill>
                <a:latin typeface="Calibri" panose="020F0502020204030204" pitchFamily="34" charset="0"/>
              </a:rPr>
              <a:t>document</a:t>
            </a:r>
            <a:r>
              <a:rPr lang="en-US" sz="3500" dirty="0">
                <a:solidFill>
                  <a:schemeClr val="bg1"/>
                </a:solidFill>
                <a:latin typeface="Calibri" panose="020F0502020204030204" pitchFamily="34" charset="0"/>
              </a:rPr>
              <a:t> the degree to which the institution is progressing together towards accomplishing its</a:t>
            </a:r>
            <a:r>
              <a:rPr lang="en-US" sz="3500" b="1" dirty="0">
                <a:solidFill>
                  <a:schemeClr val="bg1"/>
                </a:solidFill>
                <a:latin typeface="Calibri" panose="020F0502020204030204" pitchFamily="34" charset="0"/>
              </a:rPr>
              <a:t> Mission. </a:t>
            </a:r>
          </a:p>
        </p:txBody>
      </p:sp>
      <p:cxnSp>
        <p:nvCxnSpPr>
          <p:cNvPr id="5" name="Straight Arrow Connector 4"/>
          <p:cNvCxnSpPr/>
          <p:nvPr/>
        </p:nvCxnSpPr>
        <p:spPr>
          <a:xfrm flipH="1">
            <a:off x="4337066" y="3337196"/>
            <a:ext cx="1553650" cy="1687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903187" y="3337192"/>
            <a:ext cx="10295" cy="2051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16" idx="0"/>
          </p:cNvCxnSpPr>
          <p:nvPr/>
        </p:nvCxnSpPr>
        <p:spPr>
          <a:xfrm>
            <a:off x="5933174" y="3337587"/>
            <a:ext cx="1942360" cy="1707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89060" y="5024287"/>
            <a:ext cx="1965410" cy="400110"/>
          </a:xfrm>
          <a:prstGeom prst="rect">
            <a:avLst/>
          </a:prstGeom>
          <a:noFill/>
        </p:spPr>
        <p:txBody>
          <a:bodyPr wrap="none" rtlCol="0">
            <a:spAutoFit/>
          </a:bodyPr>
          <a:lstStyle/>
          <a:p>
            <a:r>
              <a:rPr lang="en-US" sz="2000" dirty="0">
                <a:solidFill>
                  <a:srgbClr val="990000"/>
                </a:solidFill>
                <a:effectLst>
                  <a:glow rad="228600">
                    <a:schemeClr val="tx1">
                      <a:alpha val="40000"/>
                    </a:schemeClr>
                  </a:glow>
                </a:effectLst>
              </a:rPr>
              <a:t>Annual IE Report</a:t>
            </a:r>
          </a:p>
        </p:txBody>
      </p:sp>
      <p:sp>
        <p:nvSpPr>
          <p:cNvPr id="14" name="TextBox 13"/>
          <p:cNvSpPr txBox="1"/>
          <p:nvPr/>
        </p:nvSpPr>
        <p:spPr>
          <a:xfrm>
            <a:off x="4408738" y="5400442"/>
            <a:ext cx="3024931" cy="400110"/>
          </a:xfrm>
          <a:prstGeom prst="rect">
            <a:avLst/>
          </a:prstGeom>
          <a:noFill/>
        </p:spPr>
        <p:txBody>
          <a:bodyPr wrap="none" rtlCol="0">
            <a:spAutoFit/>
          </a:bodyPr>
          <a:lstStyle/>
          <a:p>
            <a:r>
              <a:rPr lang="en-US" sz="2000" dirty="0">
                <a:solidFill>
                  <a:srgbClr val="990000"/>
                </a:solidFill>
                <a:effectLst>
                  <a:glow rad="228600">
                    <a:schemeClr val="tx1">
                      <a:alpha val="40000"/>
                    </a:schemeClr>
                  </a:glow>
                </a:effectLst>
              </a:rPr>
              <a:t>Annual Assessment Report</a:t>
            </a:r>
          </a:p>
        </p:txBody>
      </p:sp>
      <p:sp>
        <p:nvSpPr>
          <p:cNvPr id="16" name="TextBox 15"/>
          <p:cNvSpPr txBox="1"/>
          <p:nvPr/>
        </p:nvSpPr>
        <p:spPr>
          <a:xfrm>
            <a:off x="6627820" y="5045092"/>
            <a:ext cx="2495427" cy="400110"/>
          </a:xfrm>
          <a:prstGeom prst="rect">
            <a:avLst/>
          </a:prstGeom>
          <a:noFill/>
        </p:spPr>
        <p:txBody>
          <a:bodyPr wrap="none" rtlCol="0">
            <a:spAutoFit/>
          </a:bodyPr>
          <a:lstStyle/>
          <a:p>
            <a:r>
              <a:rPr lang="en-US" sz="2000" dirty="0">
                <a:solidFill>
                  <a:srgbClr val="990000"/>
                </a:solidFill>
                <a:effectLst>
                  <a:glow rad="228600">
                    <a:schemeClr val="tx1">
                      <a:alpha val="40000"/>
                    </a:schemeClr>
                  </a:glow>
                </a:effectLst>
              </a:rPr>
              <a:t>Accreditation Reports</a:t>
            </a:r>
          </a:p>
        </p:txBody>
      </p:sp>
    </p:spTree>
    <p:extLst>
      <p:ext uri="{BB962C8B-B14F-4D97-AF65-F5344CB8AC3E}">
        <p14:creationId xmlns:p14="http://schemas.microsoft.com/office/powerpoint/2010/main" val="101518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922638" y="432486"/>
            <a:ext cx="7543800" cy="1066800"/>
          </a:xfrm>
        </p:spPr>
        <p:txBody>
          <a:bodyPr>
            <a:normAutofit/>
          </a:bodyPr>
          <a:lstStyle/>
          <a:p>
            <a:pPr>
              <a:defRPr/>
            </a:pPr>
            <a:r>
              <a:rPr lang="en-US" b="1" dirty="0">
                <a:solidFill>
                  <a:srgbClr val="990000"/>
                </a:solidFill>
                <a:latin typeface="Aharoni" panose="02010803020104030203" pitchFamily="2" charset="-79"/>
                <a:cs typeface="Aharoni" panose="02010803020104030203" pitchFamily="2" charset="-79"/>
              </a:rPr>
              <a:t>IE Goals</a:t>
            </a:r>
          </a:p>
        </p:txBody>
      </p:sp>
      <p:sp>
        <p:nvSpPr>
          <p:cNvPr id="14339" name="Rectangle 3"/>
          <p:cNvSpPr>
            <a:spLocks noGrp="1" noChangeArrowheads="1"/>
          </p:cNvSpPr>
          <p:nvPr>
            <p:ph idx="1"/>
          </p:nvPr>
        </p:nvSpPr>
        <p:spPr>
          <a:xfrm>
            <a:off x="1987420" y="1368657"/>
            <a:ext cx="9396767" cy="4191000"/>
          </a:xfrm>
        </p:spPr>
        <p:txBody>
          <a:bodyPr>
            <a:noAutofit/>
          </a:bodyPr>
          <a:lstStyle/>
          <a:p>
            <a:pPr marL="457200" indent="-457200">
              <a:lnSpc>
                <a:spcPct val="140000"/>
              </a:lnSpc>
              <a:buFont typeface="Wingdings" pitchFamily="2" charset="2"/>
              <a:buAutoNum type="arabicPeriod"/>
            </a:pPr>
            <a:r>
              <a:rPr lang="en-US" dirty="0">
                <a:solidFill>
                  <a:schemeClr val="bg1"/>
                </a:solidFill>
                <a:latin typeface="Calibri" panose="020F0502020204030204" pitchFamily="34" charset="0"/>
              </a:rPr>
              <a:t>Inform the strategic planning process</a:t>
            </a:r>
          </a:p>
          <a:p>
            <a:pPr marL="457200" indent="-457200">
              <a:lnSpc>
                <a:spcPct val="140000"/>
              </a:lnSpc>
              <a:buFont typeface="Wingdings" pitchFamily="2" charset="2"/>
              <a:buAutoNum type="arabicPeriod"/>
            </a:pPr>
            <a:r>
              <a:rPr lang="en-US" dirty="0">
                <a:solidFill>
                  <a:schemeClr val="bg1"/>
                </a:solidFill>
                <a:latin typeface="Calibri" panose="020F0502020204030204" pitchFamily="34" charset="0"/>
              </a:rPr>
              <a:t>Promote effective allocation of resources (human &amp; fiscal)</a:t>
            </a:r>
          </a:p>
          <a:p>
            <a:pPr marL="457200" indent="-457200">
              <a:lnSpc>
                <a:spcPct val="140000"/>
              </a:lnSpc>
              <a:buFont typeface="Wingdings" pitchFamily="2" charset="2"/>
              <a:buAutoNum type="arabicPeriod"/>
            </a:pPr>
            <a:r>
              <a:rPr lang="en-US" dirty="0">
                <a:solidFill>
                  <a:schemeClr val="bg1"/>
                </a:solidFill>
                <a:latin typeface="Calibri" panose="020F0502020204030204" pitchFamily="34" charset="0"/>
              </a:rPr>
              <a:t>Engage faculty and staff in the continuous improvement of the institution’s programs and services</a:t>
            </a:r>
          </a:p>
          <a:p>
            <a:pPr marL="457200" indent="-457200">
              <a:lnSpc>
                <a:spcPct val="140000"/>
              </a:lnSpc>
              <a:buFont typeface="Wingdings" pitchFamily="2" charset="2"/>
              <a:buAutoNum type="arabicPeriod"/>
            </a:pPr>
            <a:r>
              <a:rPr lang="en-US" dirty="0">
                <a:solidFill>
                  <a:schemeClr val="bg1"/>
                </a:solidFill>
                <a:latin typeface="Calibri" panose="020F0502020204030204" pitchFamily="34" charset="0"/>
              </a:rPr>
              <a:t>Provide accountability to stakeholders</a:t>
            </a:r>
          </a:p>
        </p:txBody>
      </p:sp>
    </p:spTree>
    <p:extLst>
      <p:ext uri="{BB962C8B-B14F-4D97-AF65-F5344CB8AC3E}">
        <p14:creationId xmlns:p14="http://schemas.microsoft.com/office/powerpoint/2010/main" val="6880842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601" y="241853"/>
            <a:ext cx="9461157" cy="1115627"/>
          </a:xfrm>
        </p:spPr>
        <p:txBody>
          <a:bodyPr>
            <a:normAutofit/>
          </a:bodyPr>
          <a:lstStyle/>
          <a:p>
            <a:pPr>
              <a:defRPr/>
            </a:pPr>
            <a:r>
              <a:rPr lang="en-US" b="1" dirty="0">
                <a:solidFill>
                  <a:srgbClr val="990000"/>
                </a:solidFill>
                <a:latin typeface="Aharoni" panose="02010803020104030203" pitchFamily="2" charset="-79"/>
                <a:cs typeface="Aharoni" panose="02010803020104030203" pitchFamily="2" charset="-79"/>
              </a:rPr>
              <a:t>Components of IE</a:t>
            </a:r>
          </a:p>
        </p:txBody>
      </p:sp>
      <p:sp>
        <p:nvSpPr>
          <p:cNvPr id="6" name="Content Placeholder 5"/>
          <p:cNvSpPr>
            <a:spLocks noGrp="1"/>
          </p:cNvSpPr>
          <p:nvPr>
            <p:ph idx="1"/>
          </p:nvPr>
        </p:nvSpPr>
        <p:spPr>
          <a:xfrm>
            <a:off x="1082352" y="5647002"/>
            <a:ext cx="9899783" cy="865770"/>
          </a:xfrm>
          <a:prstGeom prst="rect">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marL="0" indent="0" defTabSz="457200">
              <a:buNone/>
            </a:pPr>
            <a:r>
              <a:rPr lang="en-US" sz="2000" b="1" dirty="0">
                <a:solidFill>
                  <a:srgbClr val="990000"/>
                </a:solidFill>
                <a:latin typeface="Calibri" panose="020F0502020204030204" pitchFamily="34" charset="0"/>
              </a:rPr>
              <a:t>How is the IE process supported?</a:t>
            </a:r>
            <a:r>
              <a:rPr lang="en-US" sz="2000" b="1" dirty="0">
                <a:solidFill>
                  <a:schemeClr val="bg1"/>
                </a:solidFill>
                <a:latin typeface="Calibri" panose="020F0502020204030204" pitchFamily="34" charset="0"/>
              </a:rPr>
              <a:t> </a:t>
            </a:r>
            <a:r>
              <a:rPr lang="en-US" sz="2000" dirty="0">
                <a:solidFill>
                  <a:schemeClr val="bg1"/>
                </a:solidFill>
                <a:latin typeface="Calibri" panose="020F0502020204030204" pitchFamily="34" charset="0"/>
              </a:rPr>
              <a:t>(leadership support, IT, faculty and staff development, policies and procedures manual, reporting templates)</a:t>
            </a:r>
          </a:p>
        </p:txBody>
      </p:sp>
      <p:sp>
        <p:nvSpPr>
          <p:cNvPr id="7" name="Rectangle 6"/>
          <p:cNvSpPr/>
          <p:nvPr/>
        </p:nvSpPr>
        <p:spPr>
          <a:xfrm>
            <a:off x="1082352" y="4628288"/>
            <a:ext cx="9899783" cy="795729"/>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a:solidFill>
                  <a:srgbClr val="990000"/>
                </a:solidFill>
                <a:latin typeface="Calibri" panose="020F0502020204030204" pitchFamily="34" charset="0"/>
              </a:rPr>
              <a:t>How is the IE process Organized and Coordinated? </a:t>
            </a:r>
            <a:r>
              <a:rPr lang="en-US" sz="2000" dirty="0">
                <a:solidFill>
                  <a:schemeClr val="bg1"/>
                </a:solidFill>
                <a:latin typeface="Calibri" panose="020F0502020204030204" pitchFamily="34" charset="0"/>
              </a:rPr>
              <a:t>(Institutional Research, Fiscal, Assessment, IE)</a:t>
            </a:r>
          </a:p>
        </p:txBody>
      </p:sp>
      <p:sp>
        <p:nvSpPr>
          <p:cNvPr id="8" name="Rectangle 7"/>
          <p:cNvSpPr/>
          <p:nvPr/>
        </p:nvSpPr>
        <p:spPr>
          <a:xfrm>
            <a:off x="1082352" y="1357480"/>
            <a:ext cx="3097767" cy="3010494"/>
          </a:xfrm>
          <a:prstGeom prst="rect">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a:solidFill>
                  <a:srgbClr val="990000"/>
                </a:solidFill>
                <a:latin typeface="Calibri" panose="020F0502020204030204" pitchFamily="34" charset="0"/>
              </a:rPr>
              <a:t>Planning</a:t>
            </a:r>
            <a:r>
              <a:rPr lang="en-US" sz="2000" dirty="0">
                <a:solidFill>
                  <a:schemeClr val="bg1"/>
                </a:solidFill>
                <a:latin typeface="Calibri" panose="020F0502020204030204" pitchFamily="34" charset="0"/>
              </a:rPr>
              <a:t> (Mission-driven – plan and review mission simultaneously, integrated into the annual planning and budgeting cycle)</a:t>
            </a:r>
          </a:p>
          <a:p>
            <a:endParaRPr lang="en-US" sz="2000" dirty="0">
              <a:solidFill>
                <a:schemeClr val="bg1"/>
              </a:solidFill>
              <a:latin typeface="Calibri" panose="020F0502020204030204" pitchFamily="34" charset="0"/>
            </a:endParaRPr>
          </a:p>
          <a:p>
            <a:r>
              <a:rPr lang="en-US" sz="2000" b="1" dirty="0">
                <a:solidFill>
                  <a:srgbClr val="990000"/>
                </a:solidFill>
                <a:latin typeface="Calibri" panose="020F0502020204030204" pitchFamily="34" charset="0"/>
              </a:rPr>
              <a:t>Budgeting</a:t>
            </a:r>
            <a:r>
              <a:rPr lang="en-US" dirty="0">
                <a:solidFill>
                  <a:srgbClr val="990000"/>
                </a:solidFill>
                <a:latin typeface="Calibri" panose="020F0502020204030204" pitchFamily="34" charset="0"/>
              </a:rPr>
              <a:t> </a:t>
            </a:r>
            <a:r>
              <a:rPr lang="en-US" sz="2000" dirty="0">
                <a:solidFill>
                  <a:schemeClr val="bg1"/>
                </a:solidFill>
                <a:latin typeface="Calibri" panose="020F0502020204030204" pitchFamily="34" charset="0"/>
              </a:rPr>
              <a:t>(driven by Mission and Division plans)</a:t>
            </a:r>
          </a:p>
        </p:txBody>
      </p:sp>
      <p:sp>
        <p:nvSpPr>
          <p:cNvPr id="9" name="Rectangle 8"/>
          <p:cNvSpPr/>
          <p:nvPr/>
        </p:nvSpPr>
        <p:spPr>
          <a:xfrm>
            <a:off x="8016786" y="1357480"/>
            <a:ext cx="2965349" cy="3010494"/>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a:solidFill>
                  <a:srgbClr val="990000"/>
                </a:solidFill>
                <a:latin typeface="Calibri" panose="020F0502020204030204" pitchFamily="34" charset="0"/>
              </a:rPr>
              <a:t>Feedback Mechanism / Accountability Annual Reports</a:t>
            </a:r>
          </a:p>
          <a:p>
            <a:r>
              <a:rPr lang="en-US" sz="2000" dirty="0">
                <a:solidFill>
                  <a:schemeClr val="bg1"/>
                </a:solidFill>
                <a:latin typeface="Calibri" panose="020F0502020204030204" pitchFamily="34" charset="0"/>
              </a:rPr>
              <a:t>(University, Division, Unit) </a:t>
            </a:r>
          </a:p>
          <a:p>
            <a:pPr marL="342900" indent="-342900">
              <a:buAutoNum type="arabicPeriod"/>
            </a:pPr>
            <a:r>
              <a:rPr lang="en-US" sz="2000" dirty="0">
                <a:solidFill>
                  <a:schemeClr val="bg1"/>
                </a:solidFill>
                <a:latin typeface="Calibri" panose="020F0502020204030204" pitchFamily="34" charset="0"/>
              </a:rPr>
              <a:t>Annual IE report </a:t>
            </a:r>
          </a:p>
          <a:p>
            <a:pPr marL="342900" indent="-342900">
              <a:buAutoNum type="arabicPeriod"/>
            </a:pPr>
            <a:r>
              <a:rPr lang="en-US" sz="2000" dirty="0">
                <a:solidFill>
                  <a:schemeClr val="bg1"/>
                </a:solidFill>
                <a:latin typeface="Calibri" panose="020F0502020204030204" pitchFamily="34" charset="0"/>
              </a:rPr>
              <a:t>Annual assessment report</a:t>
            </a:r>
          </a:p>
          <a:p>
            <a:pPr marL="342900" indent="-342900">
              <a:buAutoNum type="arabicPeriod"/>
            </a:pPr>
            <a:r>
              <a:rPr lang="en-US" sz="2000" dirty="0">
                <a:solidFill>
                  <a:schemeClr val="bg1"/>
                </a:solidFill>
                <a:latin typeface="Calibri" panose="020F0502020204030204" pitchFamily="34" charset="0"/>
              </a:rPr>
              <a:t>Accreditation reports</a:t>
            </a:r>
          </a:p>
        </p:txBody>
      </p:sp>
      <p:sp>
        <p:nvSpPr>
          <p:cNvPr id="10" name="Rectangle 9"/>
          <p:cNvSpPr/>
          <p:nvPr/>
        </p:nvSpPr>
        <p:spPr>
          <a:xfrm>
            <a:off x="4556988" y="1357480"/>
            <a:ext cx="3082929" cy="3010494"/>
          </a:xfrm>
          <a:prstGeom prst="rect">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a:solidFill>
                  <a:srgbClr val="990000"/>
                </a:solidFill>
                <a:latin typeface="Calibri" panose="020F0502020204030204" pitchFamily="34" charset="0"/>
              </a:rPr>
              <a:t>Assessment</a:t>
            </a:r>
          </a:p>
          <a:p>
            <a:pPr marL="285750" indent="-285750">
              <a:buFont typeface="Arial" panose="020B0604020202020204" pitchFamily="34" charset="0"/>
              <a:buChar char="•"/>
            </a:pPr>
            <a:r>
              <a:rPr lang="en-US" sz="2000" dirty="0">
                <a:solidFill>
                  <a:schemeClr val="bg1"/>
                </a:solidFill>
                <a:latin typeface="Calibri" panose="020F0502020204030204" pitchFamily="34" charset="0"/>
              </a:rPr>
              <a:t>Academic Program Assessment</a:t>
            </a:r>
          </a:p>
          <a:p>
            <a:pPr marL="285750" indent="-285750">
              <a:buFont typeface="Arial" panose="020B0604020202020204" pitchFamily="34" charset="0"/>
              <a:buChar char="•"/>
            </a:pPr>
            <a:r>
              <a:rPr lang="en-US" sz="2000" dirty="0">
                <a:solidFill>
                  <a:schemeClr val="bg1"/>
                </a:solidFill>
                <a:latin typeface="Calibri" panose="020F0502020204030204" pitchFamily="34" charset="0"/>
              </a:rPr>
              <a:t>Administrative &amp; Educational Support Services  Assessment</a:t>
            </a:r>
          </a:p>
          <a:p>
            <a:pPr marL="285750" indent="-285750">
              <a:buFont typeface="Arial" panose="020B0604020202020204" pitchFamily="34" charset="0"/>
              <a:buChar char="•"/>
            </a:pPr>
            <a:r>
              <a:rPr lang="en-US" sz="2000" dirty="0">
                <a:solidFill>
                  <a:schemeClr val="bg1"/>
                </a:solidFill>
                <a:latin typeface="Calibri" panose="020F0502020204030204" pitchFamily="34" charset="0"/>
              </a:rPr>
              <a:t>General Education Assessment</a:t>
            </a:r>
          </a:p>
          <a:p>
            <a:pPr marL="285750" indent="-285750">
              <a:buFont typeface="Arial" panose="020B0604020202020204" pitchFamily="34" charset="0"/>
              <a:buChar char="•"/>
            </a:pPr>
            <a:r>
              <a:rPr lang="en-US" sz="2000" dirty="0">
                <a:solidFill>
                  <a:schemeClr val="bg1"/>
                </a:solidFill>
                <a:latin typeface="Calibri" panose="020F0502020204030204" pitchFamily="34" charset="0"/>
              </a:rPr>
              <a:t>University Assessment</a:t>
            </a:r>
          </a:p>
          <a:p>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4055353362"/>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flipV="1">
            <a:off x="2346960" y="5596128"/>
            <a:ext cx="7543800" cy="195072"/>
          </a:xfrm>
        </p:spPr>
        <p:txBody>
          <a:bodyPr>
            <a:noAutofit/>
          </a:bodyPr>
          <a:lstStyle/>
          <a:p>
            <a:r>
              <a:rPr lang="en-US" sz="1600" dirty="0"/>
              <a:t>.</a:t>
            </a:r>
          </a:p>
          <a:p>
            <a:endParaRPr lang="en-US" sz="1600" b="1" dirty="0"/>
          </a:p>
          <a:p>
            <a:endParaRPr lang="en-US" sz="1600" b="1" dirty="0"/>
          </a:p>
        </p:txBody>
      </p:sp>
      <p:sp>
        <p:nvSpPr>
          <p:cNvPr id="4" name="Title 3"/>
          <p:cNvSpPr txBox="1">
            <a:spLocks/>
          </p:cNvSpPr>
          <p:nvPr/>
        </p:nvSpPr>
        <p:spPr>
          <a:xfrm>
            <a:off x="602842" y="587085"/>
            <a:ext cx="9461157" cy="1115627"/>
          </a:xfrm>
          <a:prstGeom prst="rect">
            <a:avLst/>
          </a:prstGeom>
        </p:spPr>
        <p:txBody>
          <a:bodyPr vert="horz" wrap="none" lIns="91440" tIns="45720" rIns="91440" bIns="45720" rtlCol="0" anchor="t">
            <a:normAutofit/>
          </a:bodyPr>
          <a:lstStyle>
            <a:lvl1pPr algn="l"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defRPr/>
            </a:pPr>
            <a:r>
              <a:rPr lang="en-US" sz="5400" b="1" dirty="0">
                <a:solidFill>
                  <a:srgbClr val="990000"/>
                </a:solidFill>
                <a:effectLst/>
                <a:latin typeface="Aharoni" panose="02010803020104030203" pitchFamily="2" charset="-79"/>
                <a:cs typeface="Aharoni" panose="02010803020104030203" pitchFamily="2" charset="-79"/>
              </a:rPr>
              <a:t>Accountability</a:t>
            </a:r>
          </a:p>
        </p:txBody>
      </p:sp>
      <p:sp>
        <p:nvSpPr>
          <p:cNvPr id="5" name="TextBox 4"/>
          <p:cNvSpPr txBox="1"/>
          <p:nvPr/>
        </p:nvSpPr>
        <p:spPr>
          <a:xfrm>
            <a:off x="1483566" y="1558212"/>
            <a:ext cx="10506269" cy="2677656"/>
          </a:xfrm>
          <a:prstGeom prst="rect">
            <a:avLst/>
          </a:prstGeom>
          <a:noFill/>
        </p:spPr>
        <p:txBody>
          <a:bodyPr wrap="square" rtlCol="0">
            <a:spAutoFit/>
          </a:bodyPr>
          <a:lstStyle/>
          <a:p>
            <a:pPr marL="514350" indent="-514350">
              <a:buFont typeface="+mj-lt"/>
              <a:buAutoNum type="arabicPeriod"/>
            </a:pPr>
            <a:r>
              <a:rPr lang="en-US" sz="2800" dirty="0">
                <a:solidFill>
                  <a:schemeClr val="bg1"/>
                </a:solidFill>
                <a:latin typeface="Calibri" panose="020F0502020204030204" pitchFamily="34" charset="0"/>
              </a:rPr>
              <a:t>Who is the audience? (Who is responsible?)</a:t>
            </a:r>
          </a:p>
          <a:p>
            <a:pPr marL="514350" indent="-514350">
              <a:buFont typeface="+mj-lt"/>
              <a:buAutoNum type="arabicPeriod"/>
            </a:pPr>
            <a:r>
              <a:rPr lang="en-US" sz="2800" dirty="0">
                <a:solidFill>
                  <a:schemeClr val="bg1"/>
                </a:solidFill>
                <a:latin typeface="Calibri" panose="020F0502020204030204" pitchFamily="34" charset="0"/>
              </a:rPr>
              <a:t>What are the products? (IE report, Assessment report, Accreditation reports)</a:t>
            </a:r>
          </a:p>
          <a:p>
            <a:pPr marL="514350" indent="-514350">
              <a:buFont typeface="+mj-lt"/>
              <a:buAutoNum type="arabicPeriod"/>
            </a:pPr>
            <a:r>
              <a:rPr lang="en-US" sz="2800" dirty="0">
                <a:solidFill>
                  <a:schemeClr val="bg1"/>
                </a:solidFill>
                <a:latin typeface="Calibri" panose="020F0502020204030204" pitchFamily="34" charset="0"/>
              </a:rPr>
              <a:t>How do we most effectively communicate (convey information) to stakeholders?</a:t>
            </a:r>
          </a:p>
          <a:p>
            <a:pPr marL="514350" indent="-514350">
              <a:buFont typeface="+mj-lt"/>
              <a:buAutoNum type="arabicPeriod"/>
            </a:pPr>
            <a:r>
              <a:rPr lang="en-US" sz="2800" dirty="0">
                <a:solidFill>
                  <a:schemeClr val="bg1"/>
                </a:solidFill>
                <a:latin typeface="Calibri" panose="020F0502020204030204" pitchFamily="34" charset="0"/>
              </a:rPr>
              <a:t>What is the process for getting a good product?</a:t>
            </a:r>
            <a:endParaRPr lang="en-US" sz="2800" dirty="0">
              <a:latin typeface="Calibri" panose="020F0502020204030204" pitchFamily="34" charset="0"/>
            </a:endParaRPr>
          </a:p>
        </p:txBody>
      </p:sp>
    </p:spTree>
    <p:extLst>
      <p:ext uri="{BB962C8B-B14F-4D97-AF65-F5344CB8AC3E}">
        <p14:creationId xmlns:p14="http://schemas.microsoft.com/office/powerpoint/2010/main" val="807959044"/>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90000"/>
                </a:solidFill>
                <a:latin typeface="Aharoni" panose="02010803020104030203" pitchFamily="2" charset="-79"/>
                <a:cs typeface="Aharoni" panose="02010803020104030203" pitchFamily="2" charset="-79"/>
              </a:rPr>
              <a:t>The Art of Explanation</a:t>
            </a:r>
          </a:p>
        </p:txBody>
      </p:sp>
      <p:sp>
        <p:nvSpPr>
          <p:cNvPr id="3" name="Content Placeholder 2"/>
          <p:cNvSpPr>
            <a:spLocks noGrp="1"/>
          </p:cNvSpPr>
          <p:nvPr>
            <p:ph idx="1"/>
          </p:nvPr>
        </p:nvSpPr>
        <p:spPr>
          <a:xfrm>
            <a:off x="1021492" y="1825624"/>
            <a:ext cx="8971005" cy="5032375"/>
          </a:xfrm>
        </p:spPr>
        <p:txBody>
          <a:bodyPr>
            <a:normAutofit/>
          </a:bodyPr>
          <a:lstStyle/>
          <a:p>
            <a:pPr marL="0" indent="0">
              <a:buNone/>
            </a:pPr>
            <a:r>
              <a:rPr lang="en-US" sz="4300" dirty="0">
                <a:solidFill>
                  <a:schemeClr val="bg1"/>
                </a:solidFill>
                <a:latin typeface="Calibri" panose="020F0502020204030204" pitchFamily="34" charset="0"/>
              </a:rPr>
              <a:t>“The single biggest problem in communication is the illusion that it’s taken place.” </a:t>
            </a:r>
          </a:p>
          <a:p>
            <a:pPr marL="0" indent="0">
              <a:buNone/>
            </a:pPr>
            <a:r>
              <a:rPr lang="en-US" sz="4300" dirty="0">
                <a:solidFill>
                  <a:schemeClr val="bg1"/>
                </a:solidFill>
                <a:latin typeface="Calibri" panose="020F0502020204030204" pitchFamily="34" charset="0"/>
              </a:rPr>
              <a:t>					G. Bernard Shaw</a:t>
            </a:r>
          </a:p>
          <a:p>
            <a:pPr marL="0" indent="0">
              <a:buNone/>
            </a:pPr>
            <a:r>
              <a:rPr lang="en-US" dirty="0">
                <a:solidFill>
                  <a:schemeClr val="bg1"/>
                </a:solidFill>
                <a:latin typeface="Calibri" panose="020F0502020204030204" pitchFamily="34" charset="0"/>
              </a:rPr>
              <a:t>			</a:t>
            </a:r>
          </a:p>
          <a:p>
            <a:pPr marL="0" indent="0">
              <a:buNone/>
            </a:pPr>
            <a:endParaRPr lang="en-US" sz="1800" dirty="0">
              <a:solidFill>
                <a:schemeClr val="bg1"/>
              </a:solidFill>
              <a:latin typeface="Calibri" panose="020F0502020204030204" pitchFamily="34" charset="0"/>
            </a:endParaRPr>
          </a:p>
          <a:p>
            <a:pPr marL="0" indent="0">
              <a:buNone/>
            </a:pPr>
            <a:endParaRPr lang="en-US" sz="1800" dirty="0">
              <a:solidFill>
                <a:schemeClr val="bg1"/>
              </a:solidFill>
              <a:latin typeface="Calibri" panose="020F0502020204030204" pitchFamily="34" charset="0"/>
            </a:endParaRPr>
          </a:p>
          <a:p>
            <a:pPr marL="0" indent="0">
              <a:buNone/>
            </a:pPr>
            <a:endParaRPr lang="en-US" sz="1800" dirty="0">
              <a:solidFill>
                <a:schemeClr val="bg1"/>
              </a:solidFill>
              <a:latin typeface="Calibri" panose="020F0502020204030204" pitchFamily="34" charset="0"/>
            </a:endParaRPr>
          </a:p>
          <a:p>
            <a:pPr marL="0" indent="0">
              <a:buNone/>
            </a:pPr>
            <a:r>
              <a:rPr lang="en-US" sz="1800" dirty="0">
                <a:solidFill>
                  <a:schemeClr val="bg1"/>
                </a:solidFill>
                <a:latin typeface="Calibri" panose="020F0502020204030204" pitchFamily="34" charset="0"/>
              </a:rPr>
              <a:t>Source:  Keynote Speech AIR Forum Orlando, May 2014, Lee </a:t>
            </a:r>
            <a:r>
              <a:rPr lang="en-US" sz="1800" dirty="0" err="1">
                <a:solidFill>
                  <a:schemeClr val="bg1"/>
                </a:solidFill>
                <a:latin typeface="Calibri" panose="020F0502020204030204" pitchFamily="34" charset="0"/>
              </a:rPr>
              <a:t>LeFever</a:t>
            </a:r>
            <a:r>
              <a:rPr lang="en-US" sz="1800" dirty="0">
                <a:solidFill>
                  <a:schemeClr val="bg1"/>
                </a:solidFill>
                <a:latin typeface="Calibri" panose="020F0502020204030204" pitchFamily="34" charset="0"/>
              </a:rPr>
              <a:t>, Common Craft</a:t>
            </a:r>
          </a:p>
        </p:txBody>
      </p:sp>
    </p:spTree>
    <p:extLst>
      <p:ext uri="{BB962C8B-B14F-4D97-AF65-F5344CB8AC3E}">
        <p14:creationId xmlns:p14="http://schemas.microsoft.com/office/powerpoint/2010/main" val="27498734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990000"/>
                </a:solidFill>
                <a:latin typeface="Aharoni" panose="02010803020104030203" pitchFamily="2" charset="-79"/>
                <a:cs typeface="Aharoni" panose="02010803020104030203" pitchFamily="2" charset="-79"/>
              </a:rPr>
              <a:t>A Culture of Evidence</a:t>
            </a:r>
          </a:p>
        </p:txBody>
      </p:sp>
      <p:sp>
        <p:nvSpPr>
          <p:cNvPr id="3" name="Content Placeholder 2"/>
          <p:cNvSpPr>
            <a:spLocks noGrp="1"/>
          </p:cNvSpPr>
          <p:nvPr>
            <p:ph idx="1"/>
          </p:nvPr>
        </p:nvSpPr>
        <p:spPr/>
        <p:txBody>
          <a:bodyPr>
            <a:normAutofit/>
          </a:bodyPr>
          <a:lstStyle/>
          <a:p>
            <a:pPr marL="0" indent="0">
              <a:buNone/>
            </a:pPr>
            <a:r>
              <a:rPr lang="en-US" sz="3200" dirty="0">
                <a:solidFill>
                  <a:schemeClr val="bg1"/>
                </a:solidFill>
                <a:latin typeface="Calibri" panose="020F0502020204030204" pitchFamily="34" charset="0"/>
              </a:rPr>
              <a:t>“Accrediting agencies – both at the institutional level and the programmatic level – are now operating in a ‘culture of evidence’ that requires institutions to qualitatively and quantitatively demonstrate that they are meeting student learning goals and effectively marshalling human and fiscal resources toward that end.”  </a:t>
            </a:r>
          </a:p>
          <a:p>
            <a:pPr marL="0" indent="0">
              <a:lnSpc>
                <a:spcPct val="50000"/>
              </a:lnSpc>
              <a:spcBef>
                <a:spcPts val="600"/>
              </a:spcBef>
              <a:buNone/>
            </a:pPr>
            <a:r>
              <a:rPr lang="en-US" sz="3200" dirty="0">
                <a:solidFill>
                  <a:schemeClr val="bg1"/>
                </a:solidFill>
                <a:latin typeface="Calibri" panose="020F0502020204030204" pitchFamily="34" charset="0"/>
              </a:rPr>
              <a:t>	</a:t>
            </a:r>
          </a:p>
          <a:p>
            <a:pPr marL="0" indent="0">
              <a:lnSpc>
                <a:spcPct val="50000"/>
              </a:lnSpc>
              <a:spcBef>
                <a:spcPts val="600"/>
              </a:spcBef>
              <a:buNone/>
            </a:pPr>
            <a:r>
              <a:rPr lang="en-US" sz="3200" dirty="0">
                <a:solidFill>
                  <a:schemeClr val="bg1"/>
                </a:solidFill>
                <a:latin typeface="Calibri" panose="020F0502020204030204" pitchFamily="34" charset="0"/>
              </a:rPr>
              <a:t>					Michael Middaugh</a:t>
            </a:r>
          </a:p>
          <a:p>
            <a:pPr marL="0" indent="0">
              <a:lnSpc>
                <a:spcPct val="50000"/>
              </a:lnSpc>
              <a:spcBef>
                <a:spcPts val="600"/>
              </a:spcBef>
              <a:buNone/>
            </a:pPr>
            <a:r>
              <a:rPr lang="en-US" sz="3200" dirty="0">
                <a:solidFill>
                  <a:schemeClr val="bg1"/>
                </a:solidFill>
                <a:latin typeface="Calibri" panose="020F0502020204030204" pitchFamily="34" charset="0"/>
              </a:rPr>
              <a:t>					</a:t>
            </a:r>
            <a:r>
              <a:rPr lang="en-US" sz="1800" dirty="0">
                <a:solidFill>
                  <a:schemeClr val="bg1"/>
                </a:solidFill>
                <a:latin typeface="Calibri" panose="020F0502020204030204" pitchFamily="34" charset="0"/>
              </a:rPr>
              <a:t>Author of </a:t>
            </a:r>
            <a:r>
              <a:rPr lang="en-US" sz="1800" i="1" dirty="0">
                <a:solidFill>
                  <a:schemeClr val="bg1"/>
                </a:solidFill>
                <a:latin typeface="Calibri" panose="020F0502020204030204" pitchFamily="34" charset="0"/>
              </a:rPr>
              <a:t>Planning and Assessment in Higher Education</a:t>
            </a:r>
          </a:p>
        </p:txBody>
      </p:sp>
    </p:spTree>
    <p:extLst>
      <p:ext uri="{BB962C8B-B14F-4D97-AF65-F5344CB8AC3E}">
        <p14:creationId xmlns:p14="http://schemas.microsoft.com/office/powerpoint/2010/main" val="34956205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E3B30"/>
      </a:dk2>
      <a:lt2>
        <a:srgbClr val="FFDB82"/>
      </a:lt2>
      <a:accent1>
        <a:srgbClr val="F0A22E"/>
      </a:accent1>
      <a:accent2>
        <a:srgbClr val="E4D9B2"/>
      </a:accent2>
      <a:accent3>
        <a:srgbClr val="AA986C"/>
      </a:accent3>
      <a:accent4>
        <a:srgbClr val="8FB977"/>
      </a:accent4>
      <a:accent5>
        <a:srgbClr val="778F9F"/>
      </a:accent5>
      <a:accent6>
        <a:srgbClr val="8A6087"/>
      </a:accent6>
      <a:hlink>
        <a:srgbClr val="AD1F1F"/>
      </a:hlink>
      <a:folHlink>
        <a:srgbClr val="FFC42F"/>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C473073F-34A4-486A-BBA1-2A70AE921EB6}"/>
    </a:ext>
  </a:extLst>
</a:theme>
</file>

<file path=docProps/app.xml><?xml version="1.0" encoding="utf-8"?>
<Properties xmlns="http://schemas.openxmlformats.org/officeDocument/2006/extended-properties" xmlns:vt="http://schemas.openxmlformats.org/officeDocument/2006/docPropsVTypes">
  <Template>TC104033919[[fn=Circuit]]</Template>
  <TotalTime>15514</TotalTime>
  <Words>2098</Words>
  <Application>Microsoft Office PowerPoint</Application>
  <PresentationFormat>Widescreen</PresentationFormat>
  <Paragraphs>505</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Aharoni</vt:lpstr>
      <vt:lpstr>Arial</vt:lpstr>
      <vt:lpstr>Calibri</vt:lpstr>
      <vt:lpstr>Corbel</vt:lpstr>
      <vt:lpstr>Wingdings</vt:lpstr>
      <vt:lpstr>Depth</vt:lpstr>
      <vt:lpstr>Understanding Institutional  Effectiveness &amp; Assessment  @ B-CU</vt:lpstr>
      <vt:lpstr>Building Capacity</vt:lpstr>
      <vt:lpstr>Framework for Institutional Effectiveness</vt:lpstr>
      <vt:lpstr>Institutional Effectiveness</vt:lpstr>
      <vt:lpstr>IE Goals</vt:lpstr>
      <vt:lpstr>Components of IE</vt:lpstr>
      <vt:lpstr>PowerPoint Presentation</vt:lpstr>
      <vt:lpstr>The Art of Explanation</vt:lpstr>
      <vt:lpstr>A Culture of Evidence</vt:lpstr>
      <vt:lpstr>Assessment Transparency</vt:lpstr>
      <vt:lpstr>Faculty Mindset</vt:lpstr>
      <vt:lpstr>Assessment @ B-CU</vt:lpstr>
      <vt:lpstr>Annual Planning &amp; Assessment Report</vt:lpstr>
      <vt:lpstr>Annual Planning and Budgeting Cycle</vt:lpstr>
      <vt:lpstr>Elements of the Report</vt:lpstr>
      <vt:lpstr>Description of the Program</vt:lpstr>
      <vt:lpstr>Mission</vt:lpstr>
      <vt:lpstr>Mission</vt:lpstr>
      <vt:lpstr>Program Student Learning Outcomes</vt:lpstr>
      <vt:lpstr>Curriculum Map</vt:lpstr>
      <vt:lpstr>Curriculum Map</vt:lpstr>
      <vt:lpstr>Curriculum Map</vt:lpstr>
      <vt:lpstr>Curriculum Map Designations</vt:lpstr>
      <vt:lpstr>Curriculum Map Designations</vt:lpstr>
      <vt:lpstr>Curriculum Map Example</vt:lpstr>
      <vt:lpstr>Assessment Map</vt:lpstr>
      <vt:lpstr>Direct vs. Indirect Measures</vt:lpstr>
      <vt:lpstr>Assessment Map</vt:lpstr>
      <vt:lpstr>Annual Planning &amp;  Assessment Grid</vt:lpstr>
      <vt:lpstr>Annual Planning &amp; Assessment Grid</vt:lpstr>
      <vt:lpstr>Annual Planning &amp; Assessment Grid </vt:lpstr>
      <vt:lpstr>Assessment Plan Methods &amp; Procedures</vt:lpstr>
      <vt:lpstr>Program Data Collection</vt:lpstr>
      <vt:lpstr>PowerPoint Presentation</vt:lpstr>
      <vt:lpstr>THANK YOU!</vt:lpstr>
    </vt:vector>
  </TitlesOfParts>
  <Company>Bethune-Cookman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Forum</dc:title>
  <dc:creator>Cory A. Potter</dc:creator>
  <cp:lastModifiedBy>Dorian</cp:lastModifiedBy>
  <cp:revision>126</cp:revision>
  <dcterms:created xsi:type="dcterms:W3CDTF">2014-06-30T19:54:21Z</dcterms:created>
  <dcterms:modified xsi:type="dcterms:W3CDTF">2024-08-01T14:55:27Z</dcterms:modified>
</cp:coreProperties>
</file>